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4"/>
  </p:sldMasterIdLst>
  <p:notesMasterIdLst>
    <p:notesMasterId r:id="rId39"/>
  </p:notesMasterIdLst>
  <p:sldIdLst>
    <p:sldId id="256" r:id="rId5"/>
    <p:sldId id="305" r:id="rId6"/>
    <p:sldId id="314" r:id="rId7"/>
    <p:sldId id="313" r:id="rId8"/>
    <p:sldId id="312" r:id="rId9"/>
    <p:sldId id="258" r:id="rId10"/>
    <p:sldId id="275" r:id="rId11"/>
    <p:sldId id="291" r:id="rId12"/>
    <p:sldId id="279" r:id="rId13"/>
    <p:sldId id="264" r:id="rId14"/>
    <p:sldId id="300" r:id="rId15"/>
    <p:sldId id="280" r:id="rId16"/>
    <p:sldId id="268" r:id="rId17"/>
    <p:sldId id="281" r:id="rId18"/>
    <p:sldId id="282" r:id="rId19"/>
    <p:sldId id="284" r:id="rId20"/>
    <p:sldId id="270" r:id="rId21"/>
    <p:sldId id="285" r:id="rId22"/>
    <p:sldId id="286" r:id="rId23"/>
    <p:sldId id="287" r:id="rId24"/>
    <p:sldId id="271" r:id="rId25"/>
    <p:sldId id="315" r:id="rId26"/>
    <p:sldId id="316" r:id="rId27"/>
    <p:sldId id="266" r:id="rId28"/>
    <p:sldId id="310" r:id="rId29"/>
    <p:sldId id="267" r:id="rId30"/>
    <p:sldId id="309" r:id="rId31"/>
    <p:sldId id="292" r:id="rId32"/>
    <p:sldId id="295" r:id="rId33"/>
    <p:sldId id="296" r:id="rId34"/>
    <p:sldId id="297" r:id="rId35"/>
    <p:sldId id="298" r:id="rId36"/>
    <p:sldId id="299" r:id="rId37"/>
    <p:sldId id="31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DEC"/>
    <a:srgbClr val="FC9580"/>
    <a:srgbClr val="6FD78A"/>
    <a:srgbClr val="88B8E4"/>
    <a:srgbClr val="DCEAF7"/>
    <a:srgbClr val="FDB0A1"/>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5A68C-5057-441B-8AE8-7F9901EC369F}" v="6" dt="2025-08-22T14:20:39.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481" autoAdjust="0"/>
  </p:normalViewPr>
  <p:slideViewPr>
    <p:cSldViewPr snapToGrid="0">
      <p:cViewPr varScale="1">
        <p:scale>
          <a:sx n="81" d="100"/>
          <a:sy n="81" d="100"/>
        </p:scale>
        <p:origin x="1261"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 Kristin" userId="82992e11-6cc7-4133-b179-fe313d2b6897" providerId="ADAL" clId="{3695A68C-5057-441B-8AE8-7F9901EC369F}"/>
    <pc:docChg chg="modSld">
      <pc:chgData name="Carr, Kristin" userId="82992e11-6cc7-4133-b179-fe313d2b6897" providerId="ADAL" clId="{3695A68C-5057-441B-8AE8-7F9901EC369F}" dt="2025-08-22T14:20:39.491" v="5"/>
      <pc:docMkLst>
        <pc:docMk/>
      </pc:docMkLst>
      <pc:sldChg chg="modAnim">
        <pc:chgData name="Carr, Kristin" userId="82992e11-6cc7-4133-b179-fe313d2b6897" providerId="ADAL" clId="{3695A68C-5057-441B-8AE8-7F9901EC369F}" dt="2025-08-22T14:20:39.491" v="5"/>
        <pc:sldMkLst>
          <pc:docMk/>
          <pc:sldMk cId="1367546047" sldId="284"/>
        </pc:sldMkLst>
      </pc:sldChg>
      <pc:sldChg chg="modAnim">
        <pc:chgData name="Carr, Kristin" userId="82992e11-6cc7-4133-b179-fe313d2b6897" providerId="ADAL" clId="{3695A68C-5057-441B-8AE8-7F9901EC369F}" dt="2025-08-22T13:37:16.424" v="3"/>
        <pc:sldMkLst>
          <pc:docMk/>
          <pc:sldMk cId="158995467" sldId="305"/>
        </pc:sldMkLst>
      </pc:sldChg>
    </pc:docChg>
  </pc:docChgLst>
  <pc:docChgLst>
    <pc:chgData name="Fabick, Kris" userId="7d81ec7a-c625-4132-823f-8ed7786669b9" providerId="ADAL" clId="{18FBCDD0-0809-4BD5-88CD-FB4678C3F3BC}"/>
    <pc:docChg chg="undo custSel addSld delSld modSld">
      <pc:chgData name="Fabick, Kris" userId="7d81ec7a-c625-4132-823f-8ed7786669b9" providerId="ADAL" clId="{18FBCDD0-0809-4BD5-88CD-FB4678C3F3BC}" dt="2025-08-20T19:00:27.091" v="438"/>
      <pc:docMkLst>
        <pc:docMk/>
      </pc:docMkLst>
      <pc:sldChg chg="modSp mod">
        <pc:chgData name="Fabick, Kris" userId="7d81ec7a-c625-4132-823f-8ed7786669b9" providerId="ADAL" clId="{18FBCDD0-0809-4BD5-88CD-FB4678C3F3BC}" dt="2025-08-20T16:54:52.388" v="3" actId="404"/>
        <pc:sldMkLst>
          <pc:docMk/>
          <pc:sldMk cId="3902450084" sldId="256"/>
        </pc:sldMkLst>
        <pc:spChg chg="mod">
          <ac:chgData name="Fabick, Kris" userId="7d81ec7a-c625-4132-823f-8ed7786669b9" providerId="ADAL" clId="{18FBCDD0-0809-4BD5-88CD-FB4678C3F3BC}" dt="2025-08-20T16:54:52.388" v="3" actId="404"/>
          <ac:spMkLst>
            <pc:docMk/>
            <pc:sldMk cId="3902450084" sldId="256"/>
            <ac:spMk id="2" creationId="{2837E9C0-AF7C-926F-7C06-E0535F9C8136}"/>
          </ac:spMkLst>
        </pc:spChg>
      </pc:sldChg>
      <pc:sldChg chg="addSp delSp modSp mod modAnim">
        <pc:chgData name="Fabick, Kris" userId="7d81ec7a-c625-4132-823f-8ed7786669b9" providerId="ADAL" clId="{18FBCDD0-0809-4BD5-88CD-FB4678C3F3BC}" dt="2025-08-20T18:51:19.555" v="343"/>
        <pc:sldMkLst>
          <pc:docMk/>
          <pc:sldMk cId="4197503724" sldId="258"/>
        </pc:sldMkLst>
        <pc:picChg chg="add mod">
          <ac:chgData name="Fabick, Kris" userId="7d81ec7a-c625-4132-823f-8ed7786669b9" providerId="ADAL" clId="{18FBCDD0-0809-4BD5-88CD-FB4678C3F3BC}" dt="2025-08-20T17:08:02.417" v="8" actId="1076"/>
          <ac:picMkLst>
            <pc:docMk/>
            <pc:sldMk cId="4197503724" sldId="258"/>
            <ac:picMk id="4" creationId="{5EA1595C-E2C1-7FC8-6451-95BDB94F5597}"/>
          </ac:picMkLst>
        </pc:picChg>
      </pc:sldChg>
      <pc:sldChg chg="addSp delSp modSp mod modAnim">
        <pc:chgData name="Fabick, Kris" userId="7d81ec7a-c625-4132-823f-8ed7786669b9" providerId="ADAL" clId="{18FBCDD0-0809-4BD5-88CD-FB4678C3F3BC}" dt="2025-08-20T18:57:00.861" v="370"/>
        <pc:sldMkLst>
          <pc:docMk/>
          <pc:sldMk cId="734375155" sldId="264"/>
        </pc:sldMkLst>
        <pc:spChg chg="mod">
          <ac:chgData name="Fabick, Kris" userId="7d81ec7a-c625-4132-823f-8ed7786669b9" providerId="ADAL" clId="{18FBCDD0-0809-4BD5-88CD-FB4678C3F3BC}" dt="2025-08-20T18:52:48.341" v="347" actId="208"/>
          <ac:spMkLst>
            <pc:docMk/>
            <pc:sldMk cId="734375155" sldId="264"/>
            <ac:spMk id="3" creationId="{2FD40033-05F9-420F-F22D-CF43E051BA27}"/>
          </ac:spMkLst>
        </pc:spChg>
        <pc:spChg chg="mod">
          <ac:chgData name="Fabick, Kris" userId="7d81ec7a-c625-4132-823f-8ed7786669b9" providerId="ADAL" clId="{18FBCDD0-0809-4BD5-88CD-FB4678C3F3BC}" dt="2025-08-20T18:52:51.251" v="349" actId="207"/>
          <ac:spMkLst>
            <pc:docMk/>
            <pc:sldMk cId="734375155" sldId="264"/>
            <ac:spMk id="4" creationId="{66054783-F16E-EEBF-49B0-CF1FDE1F551B}"/>
          </ac:spMkLst>
        </pc:spChg>
        <pc:picChg chg="add mod">
          <ac:chgData name="Fabick, Kris" userId="7d81ec7a-c625-4132-823f-8ed7786669b9" providerId="ADAL" clId="{18FBCDD0-0809-4BD5-88CD-FB4678C3F3BC}" dt="2025-08-20T18:56:36.970" v="366" actId="14100"/>
          <ac:picMkLst>
            <pc:docMk/>
            <pc:sldMk cId="734375155" sldId="264"/>
            <ac:picMk id="8" creationId="{BB6F13E9-93D1-64D2-3CE9-1F2F5CD39F4A}"/>
          </ac:picMkLst>
        </pc:picChg>
      </pc:sldChg>
      <pc:sldChg chg="modAnim">
        <pc:chgData name="Fabick, Kris" userId="7d81ec7a-c625-4132-823f-8ed7786669b9" providerId="ADAL" clId="{18FBCDD0-0809-4BD5-88CD-FB4678C3F3BC}" dt="2025-08-20T17:34:33.455" v="290"/>
        <pc:sldMkLst>
          <pc:docMk/>
          <pc:sldMk cId="2405361008" sldId="271"/>
        </pc:sldMkLst>
      </pc:sldChg>
      <pc:sldChg chg="modSp mod modAnim">
        <pc:chgData name="Fabick, Kris" userId="7d81ec7a-c625-4132-823f-8ed7786669b9" providerId="ADAL" clId="{18FBCDD0-0809-4BD5-88CD-FB4678C3F3BC}" dt="2025-08-20T17:16:01.255" v="153"/>
        <pc:sldMkLst>
          <pc:docMk/>
          <pc:sldMk cId="1191058514" sldId="279"/>
        </pc:sldMkLst>
        <pc:spChg chg="mod">
          <ac:chgData name="Fabick, Kris" userId="7d81ec7a-c625-4132-823f-8ed7786669b9" providerId="ADAL" clId="{18FBCDD0-0809-4BD5-88CD-FB4678C3F3BC}" dt="2025-08-20T17:15:49.485" v="152" actId="1076"/>
          <ac:spMkLst>
            <pc:docMk/>
            <pc:sldMk cId="1191058514" sldId="279"/>
            <ac:spMk id="6" creationId="{80B7D32D-37EA-6629-088D-2CFF62F7F2E3}"/>
          </ac:spMkLst>
        </pc:spChg>
        <pc:spChg chg="mod">
          <ac:chgData name="Fabick, Kris" userId="7d81ec7a-c625-4132-823f-8ed7786669b9" providerId="ADAL" clId="{18FBCDD0-0809-4BD5-88CD-FB4678C3F3BC}" dt="2025-08-20T17:15:42.263" v="150" actId="1076"/>
          <ac:spMkLst>
            <pc:docMk/>
            <pc:sldMk cId="1191058514" sldId="279"/>
            <ac:spMk id="9" creationId="{C13CF52C-7632-DEED-F507-2C81881621FF}"/>
          </ac:spMkLst>
        </pc:spChg>
      </pc:sldChg>
      <pc:sldChg chg="modSp mod">
        <pc:chgData name="Fabick, Kris" userId="7d81ec7a-c625-4132-823f-8ed7786669b9" providerId="ADAL" clId="{18FBCDD0-0809-4BD5-88CD-FB4678C3F3BC}" dt="2025-08-20T17:19:18.673" v="161" actId="207"/>
        <pc:sldMkLst>
          <pc:docMk/>
          <pc:sldMk cId="3476936449" sldId="280"/>
        </pc:sldMkLst>
        <pc:spChg chg="mod">
          <ac:chgData name="Fabick, Kris" userId="7d81ec7a-c625-4132-823f-8ed7786669b9" providerId="ADAL" clId="{18FBCDD0-0809-4BD5-88CD-FB4678C3F3BC}" dt="2025-08-20T17:19:18.673" v="161" actId="207"/>
          <ac:spMkLst>
            <pc:docMk/>
            <pc:sldMk cId="3476936449" sldId="280"/>
            <ac:spMk id="8" creationId="{7AAC8494-F01A-30C8-6F4A-114D94D11661}"/>
          </ac:spMkLst>
        </pc:spChg>
        <pc:spChg chg="mod">
          <ac:chgData name="Fabick, Kris" userId="7d81ec7a-c625-4132-823f-8ed7786669b9" providerId="ADAL" clId="{18FBCDD0-0809-4BD5-88CD-FB4678C3F3BC}" dt="2025-08-20T17:16:58.043" v="157" actId="207"/>
          <ac:spMkLst>
            <pc:docMk/>
            <pc:sldMk cId="3476936449" sldId="280"/>
            <ac:spMk id="18" creationId="{44F2C217-3E74-E14B-116A-658F0D650514}"/>
          </ac:spMkLst>
        </pc:spChg>
        <pc:spChg chg="mod">
          <ac:chgData name="Fabick, Kris" userId="7d81ec7a-c625-4132-823f-8ed7786669b9" providerId="ADAL" clId="{18FBCDD0-0809-4BD5-88CD-FB4678C3F3BC}" dt="2025-08-20T17:19:15.407" v="159" actId="208"/>
          <ac:spMkLst>
            <pc:docMk/>
            <pc:sldMk cId="3476936449" sldId="280"/>
            <ac:spMk id="19" creationId="{DC0D3647-EAEB-18CE-C87F-51C99E75A429}"/>
          </ac:spMkLst>
        </pc:spChg>
        <pc:spChg chg="mod">
          <ac:chgData name="Fabick, Kris" userId="7d81ec7a-c625-4132-823f-8ed7786669b9" providerId="ADAL" clId="{18FBCDD0-0809-4BD5-88CD-FB4678C3F3BC}" dt="2025-08-20T17:16:47.063" v="155" actId="207"/>
          <ac:spMkLst>
            <pc:docMk/>
            <pc:sldMk cId="3476936449" sldId="280"/>
            <ac:spMk id="37" creationId="{D0F8FBCD-51A3-4C4B-0BAA-086615409626}"/>
          </ac:spMkLst>
        </pc:spChg>
        <pc:spChg chg="mod">
          <ac:chgData name="Fabick, Kris" userId="7d81ec7a-c625-4132-823f-8ed7786669b9" providerId="ADAL" clId="{18FBCDD0-0809-4BD5-88CD-FB4678C3F3BC}" dt="2025-08-20T17:16:43.223" v="154" actId="208"/>
          <ac:spMkLst>
            <pc:docMk/>
            <pc:sldMk cId="3476936449" sldId="280"/>
            <ac:spMk id="43" creationId="{7F8CF798-58F7-10CF-B8D8-91BECA60A4D5}"/>
          </ac:spMkLst>
        </pc:spChg>
        <pc:spChg chg="mod">
          <ac:chgData name="Fabick, Kris" userId="7d81ec7a-c625-4132-823f-8ed7786669b9" providerId="ADAL" clId="{18FBCDD0-0809-4BD5-88CD-FB4678C3F3BC}" dt="2025-08-20T17:16:53.005" v="156" actId="208"/>
          <ac:spMkLst>
            <pc:docMk/>
            <pc:sldMk cId="3476936449" sldId="280"/>
            <ac:spMk id="45" creationId="{61FFBC1B-D726-E5DF-F639-241AE58BFEB1}"/>
          </ac:spMkLst>
        </pc:spChg>
      </pc:sldChg>
      <pc:sldChg chg="modSp mod">
        <pc:chgData name="Fabick, Kris" userId="7d81ec7a-c625-4132-823f-8ed7786669b9" providerId="ADAL" clId="{18FBCDD0-0809-4BD5-88CD-FB4678C3F3BC}" dt="2025-08-20T17:20:18.272" v="165" actId="1076"/>
        <pc:sldMkLst>
          <pc:docMk/>
          <pc:sldMk cId="2131540381" sldId="281"/>
        </pc:sldMkLst>
        <pc:spChg chg="mod">
          <ac:chgData name="Fabick, Kris" userId="7d81ec7a-c625-4132-823f-8ed7786669b9" providerId="ADAL" clId="{18FBCDD0-0809-4BD5-88CD-FB4678C3F3BC}" dt="2025-08-20T17:20:18.272" v="165" actId="1076"/>
          <ac:spMkLst>
            <pc:docMk/>
            <pc:sldMk cId="2131540381" sldId="281"/>
            <ac:spMk id="2" creationId="{617B9B88-2AA0-4928-9E48-74B01C4D98AB}"/>
          </ac:spMkLst>
        </pc:spChg>
      </pc:sldChg>
      <pc:sldChg chg="addSp delSp modSp mod delAnim modAnim">
        <pc:chgData name="Fabick, Kris" userId="7d81ec7a-c625-4132-823f-8ed7786669b9" providerId="ADAL" clId="{18FBCDD0-0809-4BD5-88CD-FB4678C3F3BC}" dt="2025-08-20T18:58:28.008" v="373"/>
        <pc:sldMkLst>
          <pc:docMk/>
          <pc:sldMk cId="2545681399" sldId="282"/>
        </pc:sldMkLst>
        <pc:spChg chg="mod">
          <ac:chgData name="Fabick, Kris" userId="7d81ec7a-c625-4132-823f-8ed7786669b9" providerId="ADAL" clId="{18FBCDD0-0809-4BD5-88CD-FB4678C3F3BC}" dt="2025-08-20T17:25:52.945" v="210" actId="207"/>
          <ac:spMkLst>
            <pc:docMk/>
            <pc:sldMk cId="2545681399" sldId="282"/>
            <ac:spMk id="8" creationId="{D22C33B5-BB00-B5F4-7879-487C62B030A2}"/>
          </ac:spMkLst>
        </pc:spChg>
        <pc:spChg chg="mod">
          <ac:chgData name="Fabick, Kris" userId="7d81ec7a-c625-4132-823f-8ed7786669b9" providerId="ADAL" clId="{18FBCDD0-0809-4BD5-88CD-FB4678C3F3BC}" dt="2025-08-20T17:25:59.818" v="211" actId="207"/>
          <ac:spMkLst>
            <pc:docMk/>
            <pc:sldMk cId="2545681399" sldId="282"/>
            <ac:spMk id="9" creationId="{E72746CB-2271-4B64-B59C-8F87A22F3641}"/>
          </ac:spMkLst>
        </pc:spChg>
        <pc:spChg chg="mod">
          <ac:chgData name="Fabick, Kris" userId="7d81ec7a-c625-4132-823f-8ed7786669b9" providerId="ADAL" clId="{18FBCDD0-0809-4BD5-88CD-FB4678C3F3BC}" dt="2025-08-20T17:26:30.965" v="212" actId="207"/>
          <ac:spMkLst>
            <pc:docMk/>
            <pc:sldMk cId="2545681399" sldId="282"/>
            <ac:spMk id="10" creationId="{E00AC58F-B2B5-935A-D30D-D79291C0BB5A}"/>
          </ac:spMkLst>
        </pc:spChg>
        <pc:picChg chg="add mod ord">
          <ac:chgData name="Fabick, Kris" userId="7d81ec7a-c625-4132-823f-8ed7786669b9" providerId="ADAL" clId="{18FBCDD0-0809-4BD5-88CD-FB4678C3F3BC}" dt="2025-08-20T17:22:32.030" v="174" actId="167"/>
          <ac:picMkLst>
            <pc:docMk/>
            <pc:sldMk cId="2545681399" sldId="282"/>
            <ac:picMk id="7" creationId="{73E6D202-D9E1-93AF-ED6B-0F47CB4C72F4}"/>
          </ac:picMkLst>
        </pc:picChg>
        <pc:picChg chg="add mod ord">
          <ac:chgData name="Fabick, Kris" userId="7d81ec7a-c625-4132-823f-8ed7786669b9" providerId="ADAL" clId="{18FBCDD0-0809-4BD5-88CD-FB4678C3F3BC}" dt="2025-08-20T17:22:43.219" v="178" actId="167"/>
          <ac:picMkLst>
            <pc:docMk/>
            <pc:sldMk cId="2545681399" sldId="282"/>
            <ac:picMk id="14" creationId="{885B3CC6-9692-CD0B-5223-E8987C86E706}"/>
          </ac:picMkLst>
        </pc:picChg>
        <pc:picChg chg="add mod ord">
          <ac:chgData name="Fabick, Kris" userId="7d81ec7a-c625-4132-823f-8ed7786669b9" providerId="ADAL" clId="{18FBCDD0-0809-4BD5-88CD-FB4678C3F3BC}" dt="2025-08-20T17:24:54.392" v="195" actId="167"/>
          <ac:picMkLst>
            <pc:docMk/>
            <pc:sldMk cId="2545681399" sldId="282"/>
            <ac:picMk id="16" creationId="{AED92A9E-396A-B10C-F15F-E1026E730630}"/>
          </ac:picMkLst>
        </pc:picChg>
        <pc:picChg chg="add mod ord">
          <ac:chgData name="Fabick, Kris" userId="7d81ec7a-c625-4132-823f-8ed7786669b9" providerId="ADAL" clId="{18FBCDD0-0809-4BD5-88CD-FB4678C3F3BC}" dt="2025-08-20T17:24:45.412" v="192" actId="167"/>
          <ac:picMkLst>
            <pc:docMk/>
            <pc:sldMk cId="2545681399" sldId="282"/>
            <ac:picMk id="19" creationId="{1C24FB98-B134-C202-36F6-83CCF2744A3A}"/>
          </ac:picMkLst>
        </pc:picChg>
        <pc:picChg chg="add mod ord">
          <ac:chgData name="Fabick, Kris" userId="7d81ec7a-c625-4132-823f-8ed7786669b9" providerId="ADAL" clId="{18FBCDD0-0809-4BD5-88CD-FB4678C3F3BC}" dt="2025-08-20T17:25:30.028" v="207" actId="167"/>
          <ac:picMkLst>
            <pc:docMk/>
            <pc:sldMk cId="2545681399" sldId="282"/>
            <ac:picMk id="21" creationId="{6F5FC3ED-D6C7-6CC1-CD02-1D53BDDFCD0F}"/>
          </ac:picMkLst>
        </pc:picChg>
        <pc:picChg chg="add mod ord">
          <ac:chgData name="Fabick, Kris" userId="7d81ec7a-c625-4132-823f-8ed7786669b9" providerId="ADAL" clId="{18FBCDD0-0809-4BD5-88CD-FB4678C3F3BC}" dt="2025-08-20T17:25:06.411" v="199" actId="167"/>
          <ac:picMkLst>
            <pc:docMk/>
            <pc:sldMk cId="2545681399" sldId="282"/>
            <ac:picMk id="22" creationId="{A22F1D18-C761-6BF8-D2F2-4FF5F3C07EBC}"/>
          </ac:picMkLst>
        </pc:picChg>
        <pc:cxnChg chg="mod">
          <ac:chgData name="Fabick, Kris" userId="7d81ec7a-c625-4132-823f-8ed7786669b9" providerId="ADAL" clId="{18FBCDD0-0809-4BD5-88CD-FB4678C3F3BC}" dt="2025-08-20T17:25:43.358" v="209" actId="208"/>
          <ac:cxnSpMkLst>
            <pc:docMk/>
            <pc:sldMk cId="2545681399" sldId="282"/>
            <ac:cxnSpMk id="4" creationId="{E4E518A8-8375-B9DC-D991-4A63D2F0D88A}"/>
          </ac:cxnSpMkLst>
        </pc:cxnChg>
      </pc:sldChg>
      <pc:sldChg chg="addSp delSp modSp mod delAnim modAnim">
        <pc:chgData name="Fabick, Kris" userId="7d81ec7a-c625-4132-823f-8ed7786669b9" providerId="ADAL" clId="{18FBCDD0-0809-4BD5-88CD-FB4678C3F3BC}" dt="2025-08-20T19:00:27.091" v="438"/>
        <pc:sldMkLst>
          <pc:docMk/>
          <pc:sldMk cId="1367546047" sldId="284"/>
        </pc:sldMkLst>
        <pc:spChg chg="mod">
          <ac:chgData name="Fabick, Kris" userId="7d81ec7a-c625-4132-823f-8ed7786669b9" providerId="ADAL" clId="{18FBCDD0-0809-4BD5-88CD-FB4678C3F3BC}" dt="2025-08-20T17:26:58.440" v="215" actId="207"/>
          <ac:spMkLst>
            <pc:docMk/>
            <pc:sldMk cId="1367546047" sldId="284"/>
            <ac:spMk id="8" creationId="{F28D4BEC-7A6C-A149-7EAC-EB33EC4ABDE4}"/>
          </ac:spMkLst>
        </pc:spChg>
        <pc:spChg chg="mod">
          <ac:chgData name="Fabick, Kris" userId="7d81ec7a-c625-4132-823f-8ed7786669b9" providerId="ADAL" clId="{18FBCDD0-0809-4BD5-88CD-FB4678C3F3BC}" dt="2025-08-20T17:26:48.989" v="214" actId="207"/>
          <ac:spMkLst>
            <pc:docMk/>
            <pc:sldMk cId="1367546047" sldId="284"/>
            <ac:spMk id="9" creationId="{CF6D5478-5ADA-7218-3030-57B34EA6C080}"/>
          </ac:spMkLst>
        </pc:spChg>
        <pc:spChg chg="mod">
          <ac:chgData name="Fabick, Kris" userId="7d81ec7a-c625-4132-823f-8ed7786669b9" providerId="ADAL" clId="{18FBCDD0-0809-4BD5-88CD-FB4678C3F3BC}" dt="2025-08-20T17:26:44.523" v="213" actId="207"/>
          <ac:spMkLst>
            <pc:docMk/>
            <pc:sldMk cId="1367546047" sldId="284"/>
            <ac:spMk id="11" creationId="{8B1A81E0-2E67-0508-B56A-BAC91E1002C5}"/>
          </ac:spMkLst>
        </pc:spChg>
        <pc:spChg chg="mod">
          <ac:chgData name="Fabick, Kris" userId="7d81ec7a-c625-4132-823f-8ed7786669b9" providerId="ADAL" clId="{18FBCDD0-0809-4BD5-88CD-FB4678C3F3BC}" dt="2025-08-20T19:00:07.229" v="436" actId="1035"/>
          <ac:spMkLst>
            <pc:docMk/>
            <pc:sldMk cId="1367546047" sldId="284"/>
            <ac:spMk id="45" creationId="{C33D4EAE-3170-7FAF-B73F-D54D636B9C66}"/>
          </ac:spMkLst>
        </pc:spChg>
        <pc:spChg chg="mod">
          <ac:chgData name="Fabick, Kris" userId="7d81ec7a-c625-4132-823f-8ed7786669b9" providerId="ADAL" clId="{18FBCDD0-0809-4BD5-88CD-FB4678C3F3BC}" dt="2025-08-20T19:00:23.080" v="437" actId="1076"/>
          <ac:spMkLst>
            <pc:docMk/>
            <pc:sldMk cId="1367546047" sldId="284"/>
            <ac:spMk id="46" creationId="{74A3C60F-1F8E-14B1-A2DE-9EBA1115AC56}"/>
          </ac:spMkLst>
        </pc:spChg>
        <pc:picChg chg="add mod ord">
          <ac:chgData name="Fabick, Kris" userId="7d81ec7a-c625-4132-823f-8ed7786669b9" providerId="ADAL" clId="{18FBCDD0-0809-4BD5-88CD-FB4678C3F3BC}" dt="2025-08-20T19:00:23.080" v="437" actId="1076"/>
          <ac:picMkLst>
            <pc:docMk/>
            <pc:sldMk cId="1367546047" sldId="284"/>
            <ac:picMk id="6" creationId="{BEAA5313-13A3-81DB-E577-22EFC5280AA3}"/>
          </ac:picMkLst>
        </pc:picChg>
        <pc:picChg chg="add mod ord">
          <ac:chgData name="Fabick, Kris" userId="7d81ec7a-c625-4132-823f-8ed7786669b9" providerId="ADAL" clId="{18FBCDD0-0809-4BD5-88CD-FB4678C3F3BC}" dt="2025-08-20T19:00:07.229" v="436" actId="1035"/>
          <ac:picMkLst>
            <pc:docMk/>
            <pc:sldMk cId="1367546047" sldId="284"/>
            <ac:picMk id="7" creationId="{42224F4E-A036-9696-085C-3DB6F62CDFFD}"/>
          </ac:picMkLst>
        </pc:picChg>
        <pc:picChg chg="add mod ord">
          <ac:chgData name="Fabick, Kris" userId="7d81ec7a-c625-4132-823f-8ed7786669b9" providerId="ADAL" clId="{18FBCDD0-0809-4BD5-88CD-FB4678C3F3BC}" dt="2025-08-20T19:00:23.080" v="437" actId="1076"/>
          <ac:picMkLst>
            <pc:docMk/>
            <pc:sldMk cId="1367546047" sldId="284"/>
            <ac:picMk id="10" creationId="{F13340C7-7C1D-4373-27E2-D8772B08B1F8}"/>
          </ac:picMkLst>
        </pc:picChg>
        <pc:picChg chg="add mod ord">
          <ac:chgData name="Fabick, Kris" userId="7d81ec7a-c625-4132-823f-8ed7786669b9" providerId="ADAL" clId="{18FBCDD0-0809-4BD5-88CD-FB4678C3F3BC}" dt="2025-08-20T17:27:27.061" v="221" actId="167"/>
          <ac:picMkLst>
            <pc:docMk/>
            <pc:sldMk cId="1367546047" sldId="284"/>
            <ac:picMk id="12" creationId="{A8AD483D-4CE1-8206-98B9-50B32FDCAAB4}"/>
          </ac:picMkLst>
        </pc:picChg>
        <pc:picChg chg="add mod ord">
          <ac:chgData name="Fabick, Kris" userId="7d81ec7a-c625-4132-823f-8ed7786669b9" providerId="ADAL" clId="{18FBCDD0-0809-4BD5-88CD-FB4678C3F3BC}" dt="2025-08-20T17:27:36.592" v="225" actId="167"/>
          <ac:picMkLst>
            <pc:docMk/>
            <pc:sldMk cId="1367546047" sldId="284"/>
            <ac:picMk id="13" creationId="{A38DEFFC-F135-DAAE-A3F6-6079165B5EBE}"/>
          </ac:picMkLst>
        </pc:picChg>
        <pc:picChg chg="add mod ord">
          <ac:chgData name="Fabick, Kris" userId="7d81ec7a-c625-4132-823f-8ed7786669b9" providerId="ADAL" clId="{18FBCDD0-0809-4BD5-88CD-FB4678C3F3BC}" dt="2025-08-20T19:00:07.229" v="436" actId="1035"/>
          <ac:picMkLst>
            <pc:docMk/>
            <pc:sldMk cId="1367546047" sldId="284"/>
            <ac:picMk id="14" creationId="{A7F56C7B-ACEF-4A56-6DE2-1E0F94B4C405}"/>
          </ac:picMkLst>
        </pc:picChg>
        <pc:picChg chg="add mod ord">
          <ac:chgData name="Fabick, Kris" userId="7d81ec7a-c625-4132-823f-8ed7786669b9" providerId="ADAL" clId="{18FBCDD0-0809-4BD5-88CD-FB4678C3F3BC}" dt="2025-08-20T17:28:21.993" v="253" actId="167"/>
          <ac:picMkLst>
            <pc:docMk/>
            <pc:sldMk cId="1367546047" sldId="284"/>
            <ac:picMk id="15" creationId="{005B264C-B607-14DF-295E-A9A0D623B847}"/>
          </ac:picMkLst>
        </pc:picChg>
        <pc:cxnChg chg="mod">
          <ac:chgData name="Fabick, Kris" userId="7d81ec7a-c625-4132-823f-8ed7786669b9" providerId="ADAL" clId="{18FBCDD0-0809-4BD5-88CD-FB4678C3F3BC}" dt="2025-08-20T17:27:03.609" v="217" actId="208"/>
          <ac:cxnSpMkLst>
            <pc:docMk/>
            <pc:sldMk cId="1367546047" sldId="284"/>
            <ac:cxnSpMk id="2" creationId="{02C51D52-1B6E-5399-5DA2-BE7EE78E7C85}"/>
          </ac:cxnSpMkLst>
        </pc:cxnChg>
        <pc:cxnChg chg="mod">
          <ac:chgData name="Fabick, Kris" userId="7d81ec7a-c625-4132-823f-8ed7786669b9" providerId="ADAL" clId="{18FBCDD0-0809-4BD5-88CD-FB4678C3F3BC}" dt="2025-08-20T17:27:01.420" v="216" actId="208"/>
          <ac:cxnSpMkLst>
            <pc:docMk/>
            <pc:sldMk cId="1367546047" sldId="284"/>
            <ac:cxnSpMk id="4" creationId="{23779D24-7FDC-EE5A-CEC0-09C2A7778271}"/>
          </ac:cxnSpMkLst>
        </pc:cxnChg>
      </pc:sldChg>
      <pc:sldChg chg="modSp mod modAnim">
        <pc:chgData name="Fabick, Kris" userId="7d81ec7a-c625-4132-823f-8ed7786669b9" providerId="ADAL" clId="{18FBCDD0-0809-4BD5-88CD-FB4678C3F3BC}" dt="2025-08-20T18:52:12.395" v="345"/>
        <pc:sldMkLst>
          <pc:docMk/>
          <pc:sldMk cId="1320103476" sldId="291"/>
        </pc:sldMkLst>
        <pc:spChg chg="mod">
          <ac:chgData name="Fabick, Kris" userId="7d81ec7a-c625-4132-823f-8ed7786669b9" providerId="ADAL" clId="{18FBCDD0-0809-4BD5-88CD-FB4678C3F3BC}" dt="2025-08-20T17:15:24.376" v="148" actId="207"/>
          <ac:spMkLst>
            <pc:docMk/>
            <pc:sldMk cId="1320103476" sldId="291"/>
            <ac:spMk id="12" creationId="{4B58A7AE-F45A-0498-D306-72A5BB4525BD}"/>
          </ac:spMkLst>
        </pc:spChg>
        <pc:spChg chg="mod">
          <ac:chgData name="Fabick, Kris" userId="7d81ec7a-c625-4132-823f-8ed7786669b9" providerId="ADAL" clId="{18FBCDD0-0809-4BD5-88CD-FB4678C3F3BC}" dt="2025-08-20T17:15:04.108" v="145" actId="207"/>
          <ac:spMkLst>
            <pc:docMk/>
            <pc:sldMk cId="1320103476" sldId="291"/>
            <ac:spMk id="21" creationId="{98F5A20C-EB2C-BBAC-0DBD-F0C18FB193C9}"/>
          </ac:spMkLst>
        </pc:spChg>
        <pc:spChg chg="mod">
          <ac:chgData name="Fabick, Kris" userId="7d81ec7a-c625-4132-823f-8ed7786669b9" providerId="ADAL" clId="{18FBCDD0-0809-4BD5-88CD-FB4678C3F3BC}" dt="2025-08-20T17:15:06.826" v="147" actId="208"/>
          <ac:spMkLst>
            <pc:docMk/>
            <pc:sldMk cId="1320103476" sldId="291"/>
            <ac:spMk id="26" creationId="{F3B7A6E2-6FF3-704B-7153-A406B3D43BF6}"/>
          </ac:spMkLst>
        </pc:spChg>
        <pc:cxnChg chg="mod">
          <ac:chgData name="Fabick, Kris" userId="7d81ec7a-c625-4132-823f-8ed7786669b9" providerId="ADAL" clId="{18FBCDD0-0809-4BD5-88CD-FB4678C3F3BC}" dt="2025-08-20T17:14:35.282" v="140" actId="208"/>
          <ac:cxnSpMkLst>
            <pc:docMk/>
            <pc:sldMk cId="1320103476" sldId="291"/>
            <ac:cxnSpMk id="6" creationId="{DA60EE31-BE39-5547-F85A-E7EF5E0D2CB5}"/>
          </ac:cxnSpMkLst>
        </pc:cxnChg>
        <pc:cxnChg chg="mod">
          <ac:chgData name="Fabick, Kris" userId="7d81ec7a-c625-4132-823f-8ed7786669b9" providerId="ADAL" clId="{18FBCDD0-0809-4BD5-88CD-FB4678C3F3BC}" dt="2025-08-20T17:14:49.929" v="142" actId="1038"/>
          <ac:cxnSpMkLst>
            <pc:docMk/>
            <pc:sldMk cId="1320103476" sldId="291"/>
            <ac:cxnSpMk id="7" creationId="{4856585F-0DE6-88E4-E5AE-C3179DBCD5E4}"/>
          </ac:cxnSpMkLst>
        </pc:cxnChg>
        <pc:cxnChg chg="mod">
          <ac:chgData name="Fabick, Kris" userId="7d81ec7a-c625-4132-823f-8ed7786669b9" providerId="ADAL" clId="{18FBCDD0-0809-4BD5-88CD-FB4678C3F3BC}" dt="2025-08-20T17:14:53.691" v="143" actId="1037"/>
          <ac:cxnSpMkLst>
            <pc:docMk/>
            <pc:sldMk cId="1320103476" sldId="291"/>
            <ac:cxnSpMk id="17" creationId="{C5698A35-39E9-2D3B-4B59-E7ED5F2080D6}"/>
          </ac:cxnSpMkLst>
        </pc:cxnChg>
      </pc:sldChg>
      <pc:sldChg chg="modSp mod">
        <pc:chgData name="Fabick, Kris" userId="7d81ec7a-c625-4132-823f-8ed7786669b9" providerId="ADAL" clId="{18FBCDD0-0809-4BD5-88CD-FB4678C3F3BC}" dt="2025-08-20T18:11:24.303" v="307" actId="1037"/>
        <pc:sldMkLst>
          <pc:docMk/>
          <pc:sldMk cId="165073913" sldId="295"/>
        </pc:sldMkLst>
        <pc:spChg chg="mod">
          <ac:chgData name="Fabick, Kris" userId="7d81ec7a-c625-4132-823f-8ed7786669b9" providerId="ADAL" clId="{18FBCDD0-0809-4BD5-88CD-FB4678C3F3BC}" dt="2025-08-20T18:10:37.876" v="295" actId="207"/>
          <ac:spMkLst>
            <pc:docMk/>
            <pc:sldMk cId="165073913" sldId="295"/>
            <ac:spMk id="2" creationId="{10632D55-BEA7-84B0-DF63-4A09206B1F17}"/>
          </ac:spMkLst>
        </pc:spChg>
        <pc:spChg chg="mod">
          <ac:chgData name="Fabick, Kris" userId="7d81ec7a-c625-4132-823f-8ed7786669b9" providerId="ADAL" clId="{18FBCDD0-0809-4BD5-88CD-FB4678C3F3BC}" dt="2025-08-20T18:11:15.696" v="297" actId="208"/>
          <ac:spMkLst>
            <pc:docMk/>
            <pc:sldMk cId="165073913" sldId="295"/>
            <ac:spMk id="11" creationId="{735C3F89-AA12-A32B-CCD4-1A77958FB344}"/>
          </ac:spMkLst>
        </pc:spChg>
        <pc:spChg chg="mod">
          <ac:chgData name="Fabick, Kris" userId="7d81ec7a-c625-4132-823f-8ed7786669b9" providerId="ADAL" clId="{18FBCDD0-0809-4BD5-88CD-FB4678C3F3BC}" dt="2025-08-20T18:11:15.696" v="297" actId="208"/>
          <ac:spMkLst>
            <pc:docMk/>
            <pc:sldMk cId="165073913" sldId="295"/>
            <ac:spMk id="12" creationId="{01953E7E-C7E3-73FF-9148-D8D3B4E01183}"/>
          </ac:spMkLst>
        </pc:spChg>
        <pc:spChg chg="mod">
          <ac:chgData name="Fabick, Kris" userId="7d81ec7a-c625-4132-823f-8ed7786669b9" providerId="ADAL" clId="{18FBCDD0-0809-4BD5-88CD-FB4678C3F3BC}" dt="2025-08-20T18:11:15.696" v="297" actId="208"/>
          <ac:spMkLst>
            <pc:docMk/>
            <pc:sldMk cId="165073913" sldId="295"/>
            <ac:spMk id="13" creationId="{27FA2E56-98E2-F6CD-F1EF-1C5735A391B8}"/>
          </ac:spMkLst>
        </pc:spChg>
        <pc:spChg chg="mod">
          <ac:chgData name="Fabick, Kris" userId="7d81ec7a-c625-4132-823f-8ed7786669b9" providerId="ADAL" clId="{18FBCDD0-0809-4BD5-88CD-FB4678C3F3BC}" dt="2025-08-20T18:11:15.696" v="297" actId="208"/>
          <ac:spMkLst>
            <pc:docMk/>
            <pc:sldMk cId="165073913" sldId="295"/>
            <ac:spMk id="14" creationId="{B5387667-40CD-FEF0-1428-87D844239FD2}"/>
          </ac:spMkLst>
        </pc:spChg>
        <pc:spChg chg="mod">
          <ac:chgData name="Fabick, Kris" userId="7d81ec7a-c625-4132-823f-8ed7786669b9" providerId="ADAL" clId="{18FBCDD0-0809-4BD5-88CD-FB4678C3F3BC}" dt="2025-08-20T18:11:24.303" v="307" actId="1037"/>
          <ac:spMkLst>
            <pc:docMk/>
            <pc:sldMk cId="165073913" sldId="295"/>
            <ac:spMk id="15" creationId="{13C81B68-3B18-C7D6-81DF-2EC1C3AA5F4A}"/>
          </ac:spMkLst>
        </pc:spChg>
      </pc:sldChg>
      <pc:sldChg chg="modSp mod">
        <pc:chgData name="Fabick, Kris" userId="7d81ec7a-c625-4132-823f-8ed7786669b9" providerId="ADAL" clId="{18FBCDD0-0809-4BD5-88CD-FB4678C3F3BC}" dt="2025-08-20T18:11:53.378" v="309" actId="208"/>
        <pc:sldMkLst>
          <pc:docMk/>
          <pc:sldMk cId="3280647024" sldId="296"/>
        </pc:sldMkLst>
        <pc:cxnChg chg="mod">
          <ac:chgData name="Fabick, Kris" userId="7d81ec7a-c625-4132-823f-8ed7786669b9" providerId="ADAL" clId="{18FBCDD0-0809-4BD5-88CD-FB4678C3F3BC}" dt="2025-08-20T18:11:53.378" v="309" actId="208"/>
          <ac:cxnSpMkLst>
            <pc:docMk/>
            <pc:sldMk cId="3280647024" sldId="296"/>
            <ac:cxnSpMk id="9" creationId="{D7ECD5AB-620D-442D-129C-841F9BE5333A}"/>
          </ac:cxnSpMkLst>
        </pc:cxnChg>
        <pc:cxnChg chg="mod">
          <ac:chgData name="Fabick, Kris" userId="7d81ec7a-c625-4132-823f-8ed7786669b9" providerId="ADAL" clId="{18FBCDD0-0809-4BD5-88CD-FB4678C3F3BC}" dt="2025-08-20T18:11:53.378" v="309" actId="208"/>
          <ac:cxnSpMkLst>
            <pc:docMk/>
            <pc:sldMk cId="3280647024" sldId="296"/>
            <ac:cxnSpMk id="11" creationId="{17F23FF7-E94F-2627-D5A3-E44D45B60082}"/>
          </ac:cxnSpMkLst>
        </pc:cxnChg>
        <pc:cxnChg chg="mod">
          <ac:chgData name="Fabick, Kris" userId="7d81ec7a-c625-4132-823f-8ed7786669b9" providerId="ADAL" clId="{18FBCDD0-0809-4BD5-88CD-FB4678C3F3BC}" dt="2025-08-20T18:11:53.378" v="309" actId="208"/>
          <ac:cxnSpMkLst>
            <pc:docMk/>
            <pc:sldMk cId="3280647024" sldId="296"/>
            <ac:cxnSpMk id="12" creationId="{359B1DF2-728E-91F1-531A-5E730B156A52}"/>
          </ac:cxnSpMkLst>
        </pc:cxnChg>
      </pc:sldChg>
      <pc:sldChg chg="addSp modSp mod">
        <pc:chgData name="Fabick, Kris" userId="7d81ec7a-c625-4132-823f-8ed7786669b9" providerId="ADAL" clId="{18FBCDD0-0809-4BD5-88CD-FB4678C3F3BC}" dt="2025-08-20T18:13:23.397" v="324" actId="14100"/>
        <pc:sldMkLst>
          <pc:docMk/>
          <pc:sldMk cId="1210802866" sldId="297"/>
        </pc:sldMkLst>
        <pc:spChg chg="mod">
          <ac:chgData name="Fabick, Kris" userId="7d81ec7a-c625-4132-823f-8ed7786669b9" providerId="ADAL" clId="{18FBCDD0-0809-4BD5-88CD-FB4678C3F3BC}" dt="2025-08-20T18:12:26.178" v="316" actId="207"/>
          <ac:spMkLst>
            <pc:docMk/>
            <pc:sldMk cId="1210802866" sldId="297"/>
            <ac:spMk id="2" creationId="{BB4373E2-92E5-30DA-59B0-9EF0CDA4C40E}"/>
          </ac:spMkLst>
        </pc:spChg>
        <pc:spChg chg="mod">
          <ac:chgData name="Fabick, Kris" userId="7d81ec7a-c625-4132-823f-8ed7786669b9" providerId="ADAL" clId="{18FBCDD0-0809-4BD5-88CD-FB4678C3F3BC}" dt="2025-08-20T18:12:19.312" v="315" actId="207"/>
          <ac:spMkLst>
            <pc:docMk/>
            <pc:sldMk cId="1210802866" sldId="297"/>
            <ac:spMk id="11" creationId="{2F7FE174-91C7-870B-92BF-0A402E39A771}"/>
          </ac:spMkLst>
        </pc:spChg>
        <pc:spChg chg="mod">
          <ac:chgData name="Fabick, Kris" userId="7d81ec7a-c625-4132-823f-8ed7786669b9" providerId="ADAL" clId="{18FBCDD0-0809-4BD5-88CD-FB4678C3F3BC}" dt="2025-08-20T18:12:06.455" v="311" actId="14100"/>
          <ac:spMkLst>
            <pc:docMk/>
            <pc:sldMk cId="1210802866" sldId="297"/>
            <ac:spMk id="13" creationId="{2BB36D8C-923B-81F2-6D0B-52155A1C0DFF}"/>
          </ac:spMkLst>
        </pc:spChg>
        <pc:cxnChg chg="add mod">
          <ac:chgData name="Fabick, Kris" userId="7d81ec7a-c625-4132-823f-8ed7786669b9" providerId="ADAL" clId="{18FBCDD0-0809-4BD5-88CD-FB4678C3F3BC}" dt="2025-08-20T18:13:15.096" v="321" actId="1076"/>
          <ac:cxnSpMkLst>
            <pc:docMk/>
            <pc:sldMk cId="1210802866" sldId="297"/>
            <ac:cxnSpMk id="8" creationId="{96359166-7130-9AE3-626C-EC0AF4929315}"/>
          </ac:cxnSpMkLst>
        </pc:cxnChg>
        <pc:cxnChg chg="add mod">
          <ac:chgData name="Fabick, Kris" userId="7d81ec7a-c625-4132-823f-8ed7786669b9" providerId="ADAL" clId="{18FBCDD0-0809-4BD5-88CD-FB4678C3F3BC}" dt="2025-08-20T18:13:23.397" v="324" actId="14100"/>
          <ac:cxnSpMkLst>
            <pc:docMk/>
            <pc:sldMk cId="1210802866" sldId="297"/>
            <ac:cxnSpMk id="15" creationId="{B2964AFB-1FFD-5443-FD77-4689F72D150B}"/>
          </ac:cxnSpMkLst>
        </pc:cxnChg>
      </pc:sldChg>
      <pc:sldChg chg="addSp delSp modSp">
        <pc:chgData name="Fabick, Kris" userId="7d81ec7a-c625-4132-823f-8ed7786669b9" providerId="ADAL" clId="{18FBCDD0-0809-4BD5-88CD-FB4678C3F3BC}" dt="2025-08-20T18:14:41.748" v="333" actId="1037"/>
        <pc:sldMkLst>
          <pc:docMk/>
          <pc:sldMk cId="1915823885" sldId="298"/>
        </pc:sldMkLst>
        <pc:picChg chg="add mod">
          <ac:chgData name="Fabick, Kris" userId="7d81ec7a-c625-4132-823f-8ed7786669b9" providerId="ADAL" clId="{18FBCDD0-0809-4BD5-88CD-FB4678C3F3BC}" dt="2025-08-20T18:14:41.748" v="333" actId="1037"/>
          <ac:picMkLst>
            <pc:docMk/>
            <pc:sldMk cId="1915823885" sldId="298"/>
            <ac:picMk id="1028" creationId="{61346427-3BF7-6367-2450-3FFA74A2F783}"/>
          </ac:picMkLst>
        </pc:picChg>
      </pc:sldChg>
      <pc:sldChg chg="delSp del mod">
        <pc:chgData name="Fabick, Kris" userId="7d81ec7a-c625-4132-823f-8ed7786669b9" providerId="ADAL" clId="{18FBCDD0-0809-4BD5-88CD-FB4678C3F3BC}" dt="2025-08-20T17:11:01.684" v="50" actId="47"/>
        <pc:sldMkLst>
          <pc:docMk/>
          <pc:sldMk cId="3367901486" sldId="301"/>
        </pc:sldMkLst>
      </pc:sldChg>
      <pc:sldChg chg="delSp del mod modNotesTx">
        <pc:chgData name="Fabick, Kris" userId="7d81ec7a-c625-4132-823f-8ed7786669b9" providerId="ADAL" clId="{18FBCDD0-0809-4BD5-88CD-FB4678C3F3BC}" dt="2025-08-20T17:10:33.860" v="44" actId="47"/>
        <pc:sldMkLst>
          <pc:docMk/>
          <pc:sldMk cId="3545240059" sldId="303"/>
        </pc:sldMkLst>
      </pc:sldChg>
      <pc:sldChg chg="delSp del mod modNotesTx">
        <pc:chgData name="Fabick, Kris" userId="7d81ec7a-c625-4132-823f-8ed7786669b9" providerId="ADAL" clId="{18FBCDD0-0809-4BD5-88CD-FB4678C3F3BC}" dt="2025-08-20T17:10:00.696" v="37" actId="47"/>
        <pc:sldMkLst>
          <pc:docMk/>
          <pc:sldMk cId="1255838089" sldId="304"/>
        </pc:sldMkLst>
      </pc:sldChg>
      <pc:sldChg chg="addSp delSp modSp mod delAnim modNotesTx">
        <pc:chgData name="Fabick, Kris" userId="7d81ec7a-c625-4132-823f-8ed7786669b9" providerId="ADAL" clId="{18FBCDD0-0809-4BD5-88CD-FB4678C3F3BC}" dt="2025-08-20T17:12:48.953" v="128" actId="20577"/>
        <pc:sldMkLst>
          <pc:docMk/>
          <pc:sldMk cId="158995467" sldId="305"/>
        </pc:sldMkLst>
        <pc:spChg chg="mod">
          <ac:chgData name="Fabick, Kris" userId="7d81ec7a-c625-4132-823f-8ed7786669b9" providerId="ADAL" clId="{18FBCDD0-0809-4BD5-88CD-FB4678C3F3BC}" dt="2025-08-20T17:10:43.699" v="46" actId="20577"/>
          <ac:spMkLst>
            <pc:docMk/>
            <pc:sldMk cId="158995467" sldId="305"/>
            <ac:spMk id="13" creationId="{4F9614BB-8FC5-AD07-53E4-9162B54CEFC7}"/>
          </ac:spMkLst>
        </pc:spChg>
        <pc:picChg chg="add mod">
          <ac:chgData name="Fabick, Kris" userId="7d81ec7a-c625-4132-823f-8ed7786669b9" providerId="ADAL" clId="{18FBCDD0-0809-4BD5-88CD-FB4678C3F3BC}" dt="2025-08-20T17:10:51.350" v="49"/>
          <ac:picMkLst>
            <pc:docMk/>
            <pc:sldMk cId="158995467" sldId="305"/>
            <ac:picMk id="2" creationId="{E172D49E-0F20-7340-577C-BDD6A1C3F941}"/>
          </ac:picMkLst>
        </pc:picChg>
      </pc:sldChg>
      <pc:sldChg chg="modAnim">
        <pc:chgData name="Fabick, Kris" userId="7d81ec7a-c625-4132-823f-8ed7786669b9" providerId="ADAL" clId="{18FBCDD0-0809-4BD5-88CD-FB4678C3F3BC}" dt="2025-08-20T18:10:01.703" v="294"/>
        <pc:sldMkLst>
          <pc:docMk/>
          <pc:sldMk cId="1311271253" sldId="310"/>
        </pc:sldMkLst>
      </pc:sldChg>
      <pc:sldChg chg="modSp mod">
        <pc:chgData name="Fabick, Kris" userId="7d81ec7a-c625-4132-823f-8ed7786669b9" providerId="ADAL" clId="{18FBCDD0-0809-4BD5-88CD-FB4678C3F3BC}" dt="2025-08-20T18:15:21.797" v="339" actId="1076"/>
        <pc:sldMkLst>
          <pc:docMk/>
          <pc:sldMk cId="2516819302" sldId="311"/>
        </pc:sldMkLst>
        <pc:spChg chg="mod">
          <ac:chgData name="Fabick, Kris" userId="7d81ec7a-c625-4132-823f-8ed7786669b9" providerId="ADAL" clId="{18FBCDD0-0809-4BD5-88CD-FB4678C3F3BC}" dt="2025-08-20T18:14:54.607" v="334" actId="207"/>
          <ac:spMkLst>
            <pc:docMk/>
            <pc:sldMk cId="2516819302" sldId="311"/>
            <ac:spMk id="2" creationId="{2256B65A-6FDD-1EB3-5D30-60A7B5A6572A}"/>
          </ac:spMkLst>
        </pc:spChg>
        <pc:spChg chg="mod">
          <ac:chgData name="Fabick, Kris" userId="7d81ec7a-c625-4132-823f-8ed7786669b9" providerId="ADAL" clId="{18FBCDD0-0809-4BD5-88CD-FB4678C3F3BC}" dt="2025-08-20T18:15:21.797" v="339" actId="1076"/>
          <ac:spMkLst>
            <pc:docMk/>
            <pc:sldMk cId="2516819302" sldId="311"/>
            <ac:spMk id="6" creationId="{B1175673-634A-D4AF-2E23-20B8BF334B46}"/>
          </ac:spMkLst>
        </pc:spChg>
        <pc:picChg chg="mod">
          <ac:chgData name="Fabick, Kris" userId="7d81ec7a-c625-4132-823f-8ed7786669b9" providerId="ADAL" clId="{18FBCDD0-0809-4BD5-88CD-FB4678C3F3BC}" dt="2025-08-20T18:15:04.593" v="335" actId="14100"/>
          <ac:picMkLst>
            <pc:docMk/>
            <pc:sldMk cId="2516819302" sldId="311"/>
            <ac:picMk id="4" creationId="{D7575FE5-6B26-6572-1BB1-B0A626E1BBF7}"/>
          </ac:picMkLst>
        </pc:picChg>
      </pc:sldChg>
      <pc:sldChg chg="add modAnim modNotesTx">
        <pc:chgData name="Fabick, Kris" userId="7d81ec7a-c625-4132-823f-8ed7786669b9" providerId="ADAL" clId="{18FBCDD0-0809-4BD5-88CD-FB4678C3F3BC}" dt="2025-08-20T18:17:10.635" v="340"/>
        <pc:sldMkLst>
          <pc:docMk/>
          <pc:sldMk cId="2452232838" sldId="312"/>
        </pc:sldMkLst>
      </pc:sldChg>
      <pc:sldChg chg="modSp add mod">
        <pc:chgData name="Fabick, Kris" userId="7d81ec7a-c625-4132-823f-8ed7786669b9" providerId="ADAL" clId="{18FBCDD0-0809-4BD5-88CD-FB4678C3F3BC}" dt="2025-08-20T17:10:14.724" v="40" actId="20577"/>
        <pc:sldMkLst>
          <pc:docMk/>
          <pc:sldMk cId="3686631802" sldId="313"/>
        </pc:sldMkLst>
        <pc:spChg chg="mod">
          <ac:chgData name="Fabick, Kris" userId="7d81ec7a-c625-4132-823f-8ed7786669b9" providerId="ADAL" clId="{18FBCDD0-0809-4BD5-88CD-FB4678C3F3BC}" dt="2025-08-20T17:10:14.724" v="40" actId="20577"/>
          <ac:spMkLst>
            <pc:docMk/>
            <pc:sldMk cId="3686631802" sldId="313"/>
            <ac:spMk id="13" creationId="{A56704C0-7FC3-8DE3-FB82-F6E7747FD2F9}"/>
          </ac:spMkLst>
        </pc:spChg>
      </pc:sldChg>
      <pc:sldChg chg="add">
        <pc:chgData name="Fabick, Kris" userId="7d81ec7a-c625-4132-823f-8ed7786669b9" providerId="ADAL" clId="{18FBCDD0-0809-4BD5-88CD-FB4678C3F3BC}" dt="2025-08-20T17:10:35.767" v="45"/>
        <pc:sldMkLst>
          <pc:docMk/>
          <pc:sldMk cId="4180817379"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562A4-0073-41CD-9164-640CCB66E471}" type="datetimeFigureOut">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1B4FD-F2BA-4018-BD0F-A3E9E7F13D15}" type="slidenum">
              <a:t>‹#›</a:t>
            </a:fld>
            <a:endParaRPr lang="en-US"/>
          </a:p>
        </p:txBody>
      </p:sp>
    </p:spTree>
    <p:extLst>
      <p:ext uri="{BB962C8B-B14F-4D97-AF65-F5344CB8AC3E}">
        <p14:creationId xmlns:p14="http://schemas.microsoft.com/office/powerpoint/2010/main" val="4169536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B51B4FD-F2BA-4018-BD0F-A3E9E7F13D15}" type="slidenum">
              <a:rPr lang="en-US"/>
              <a:t>1</a:t>
            </a:fld>
            <a:endParaRPr lang="en-US"/>
          </a:p>
        </p:txBody>
      </p:sp>
    </p:spTree>
    <p:extLst>
      <p:ext uri="{BB962C8B-B14F-4D97-AF65-F5344CB8AC3E}">
        <p14:creationId xmlns:p14="http://schemas.microsoft.com/office/powerpoint/2010/main" val="348741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KF</a:t>
            </a:r>
          </a:p>
          <a:p>
            <a:endParaRPr lang="en-US" dirty="0">
              <a:ea typeface="Calibri"/>
              <a:cs typeface="Calibri"/>
            </a:endParaRPr>
          </a:p>
          <a:p>
            <a:r>
              <a:rPr lang="en-US" b="1" dirty="0">
                <a:ea typeface="Calibri"/>
                <a:cs typeface="Calibri"/>
              </a:rPr>
              <a:t>I need to support her until she can support herself and then either one of us could ride the bike</a:t>
            </a:r>
          </a:p>
          <a:p>
            <a:endParaRPr lang="en-US" b="1" dirty="0">
              <a:ea typeface="Calibri"/>
              <a:cs typeface="Calibri"/>
            </a:endParaRPr>
          </a:p>
          <a:p>
            <a:endParaRPr lang="en-US" dirty="0"/>
          </a:p>
          <a:p>
            <a:r>
              <a:rPr lang="en-US" dirty="0"/>
              <a:t>Business requires reliability </a:t>
            </a:r>
          </a:p>
          <a:p>
            <a:pPr marL="800100" lvl="1" indent="-342900">
              <a:buFont typeface="Arial,Sans-Serif"/>
              <a:buChar char="•"/>
            </a:pPr>
            <a:r>
              <a:rPr lang="en-US" dirty="0"/>
              <a:t>NO</a:t>
            </a:r>
            <a:r>
              <a:rPr lang="en-US" dirty="0">
                <a:ea typeface="Calibri"/>
                <a:cs typeface="Calibri"/>
              </a:rPr>
              <a:t> CALLS ON VACATION!</a:t>
            </a:r>
            <a:endParaRPr lang="en-US" dirty="0"/>
          </a:p>
          <a:p>
            <a:pPr marL="800100" lvl="1" indent="-342900">
              <a:buFont typeface="Arial,Sans-Serif"/>
              <a:buChar char="•"/>
            </a:pPr>
            <a:r>
              <a:rPr lang="en-US" dirty="0"/>
              <a:t>Redundancy takes time (but its quicker with paired programming!)</a:t>
            </a:r>
            <a:endParaRPr lang="en-US" dirty="0">
              <a:ea typeface="Calibri"/>
              <a:cs typeface="Calibri"/>
            </a:endParaRPr>
          </a:p>
          <a:p>
            <a:pPr lvl="1"/>
            <a:endParaRPr lang="en-US" dirty="0">
              <a:ea typeface="Calibri"/>
              <a:cs typeface="Calibri"/>
            </a:endParaRPr>
          </a:p>
          <a:p>
            <a:pPr marL="800100" lvl="1" indent="-342900">
              <a:buFont typeface="Arial,Sans-Serif"/>
              <a:buChar char="•"/>
            </a:pPr>
            <a:r>
              <a:rPr lang="en-US" b="1" dirty="0"/>
              <a:t>Self-sufficient deployment means self-sufficient support (no dedicated support team)</a:t>
            </a:r>
            <a:endParaRPr lang="en-US" b="1" dirty="0">
              <a:ea typeface="Calibri"/>
              <a:cs typeface="Calibri"/>
            </a:endParaRPr>
          </a:p>
          <a:p>
            <a:pPr marL="800100" lvl="1" indent="-342900">
              <a:buFont typeface="Arial,Sans-Serif"/>
              <a:buChar char="•"/>
            </a:pPr>
            <a:r>
              <a:rPr lang="en-US" dirty="0"/>
              <a:t>Need sufficient support to maintain stability (or else everyone is angry crying)</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B51B4FD-F2BA-4018-BD0F-A3E9E7F13D15}" type="slidenum">
              <a:rPr lang="en-US"/>
              <a:t>10</a:t>
            </a:fld>
            <a:endParaRPr lang="en-US"/>
          </a:p>
        </p:txBody>
      </p:sp>
    </p:spTree>
    <p:extLst>
      <p:ext uri="{BB962C8B-B14F-4D97-AF65-F5344CB8AC3E}">
        <p14:creationId xmlns:p14="http://schemas.microsoft.com/office/powerpoint/2010/main" val="1019966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9AB67-6E04-AD3B-FFCE-1C1FFA5EA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EEBC7-33C4-BDE4-49F2-A6334E3F6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86D88-30F4-2BD9-EFE9-8975473994B8}"/>
              </a:ext>
            </a:extLst>
          </p:cNvPr>
          <p:cNvSpPr>
            <a:spLocks noGrp="1"/>
          </p:cNvSpPr>
          <p:nvPr>
            <p:ph type="body" idx="1"/>
          </p:nvPr>
        </p:nvSpPr>
        <p:spPr/>
        <p:txBody>
          <a:bodyPr/>
          <a:lstStyle/>
          <a:p>
            <a:r>
              <a:rPr lang="en-US" dirty="0">
                <a:ea typeface="Calibri"/>
                <a:cs typeface="Calibri"/>
              </a:rPr>
              <a:t>KC</a:t>
            </a:r>
          </a:p>
          <a:p>
            <a:endParaRPr lang="en-US">
              <a:ea typeface="Calibri"/>
              <a:cs typeface="Calibri"/>
            </a:endParaRPr>
          </a:p>
          <a:p>
            <a:r>
              <a:rPr lang="en-US" dirty="0"/>
              <a:t>Paired Programming unlocks REACTIVE and STABLE deployments for team-level projects!</a:t>
            </a:r>
            <a:endParaRPr lang="en-US" dirty="0">
              <a:ea typeface="Calibri"/>
              <a:cs typeface="Calibri"/>
            </a:endParaRPr>
          </a:p>
          <a:p>
            <a:endParaRPr lang="en-US" dirty="0"/>
          </a:p>
          <a:p>
            <a:r>
              <a:rPr lang="en-US" dirty="0"/>
              <a:t>What are we supposed to do when trying to solve a problem requiring two opposing components? Luckily we had just read a medium article released in 2023 discussing the advantages of paired programming.</a:t>
            </a:r>
            <a:endParaRPr lang="en-US" dirty="0">
              <a:ea typeface="Calibri"/>
              <a:cs typeface="Calibri"/>
            </a:endParaRPr>
          </a:p>
          <a:p>
            <a:r>
              <a:rPr lang="en-US" dirty="0"/>
              <a:t>This type of development achieves more than just stability and reactivity.</a:t>
            </a:r>
            <a:endParaRPr lang="en-US" dirty="0">
              <a:ea typeface="Calibri"/>
              <a:cs typeface="Calibri"/>
            </a:endParaRPr>
          </a:p>
          <a:p>
            <a:r>
              <a:rPr lang="en-US" dirty="0"/>
              <a:t>The article states that paired programming takes 15% longer, but deliverables have 15% less defects. Though the numbers look the same, these are not equivalent. 15% less defects is orders of magnitude different than 15% more time in development. Less defects creates a more STABLE solution, not to mention all the downstream repercussions that are avoided.</a:t>
            </a:r>
            <a:endParaRPr lang="en-US" dirty="0">
              <a:ea typeface="Calibri"/>
              <a:cs typeface="Calibri"/>
            </a:endParaRPr>
          </a:p>
          <a:p>
            <a:r>
              <a:rPr lang="en-US" dirty="0"/>
              <a:t>Paired programmers have more fun! After working on a project using paired programming, 90% of users reported it was the preferred method.</a:t>
            </a:r>
            <a:endParaRPr lang="en-US" dirty="0">
              <a:ea typeface="Calibri"/>
              <a:cs typeface="Calibri"/>
            </a:endParaRPr>
          </a:p>
          <a:p>
            <a:r>
              <a:rPr lang="en-US" dirty="0"/>
              <a:t>Paired programmers create a better solution more often. (is it programmers passed XX% of test cases or XX% of programmers passed the test case?).</a:t>
            </a:r>
            <a:endParaRPr lang="en-US" dirty="0">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DDF0226B-90EF-7684-6FE2-E88E3C06AB80}"/>
              </a:ext>
            </a:extLst>
          </p:cNvPr>
          <p:cNvSpPr>
            <a:spLocks noGrp="1"/>
          </p:cNvSpPr>
          <p:nvPr>
            <p:ph type="sldNum" sz="quarter" idx="5"/>
          </p:nvPr>
        </p:nvSpPr>
        <p:spPr/>
        <p:txBody>
          <a:bodyPr/>
          <a:lstStyle/>
          <a:p>
            <a:fld id="{AB51B4FD-F2BA-4018-BD0F-A3E9E7F13D15}" type="slidenum">
              <a:rPr lang="en-US"/>
              <a:t>11</a:t>
            </a:fld>
            <a:endParaRPr lang="en-US"/>
          </a:p>
        </p:txBody>
      </p:sp>
    </p:spTree>
    <p:extLst>
      <p:ext uri="{BB962C8B-B14F-4D97-AF65-F5344CB8AC3E}">
        <p14:creationId xmlns:p14="http://schemas.microsoft.com/office/powerpoint/2010/main" val="3832012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AE6D-7DBB-F99C-DFE1-75651641C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47306E-5372-01AA-0574-85AB4392D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C5745C-6A26-D584-56FF-47376D80BD23}"/>
              </a:ext>
            </a:extLst>
          </p:cNvPr>
          <p:cNvSpPr>
            <a:spLocks noGrp="1"/>
          </p:cNvSpPr>
          <p:nvPr>
            <p:ph type="body" idx="1"/>
          </p:nvPr>
        </p:nvSpPr>
        <p:spPr/>
        <p:txBody>
          <a:bodyPr/>
          <a:lstStyle/>
          <a:p>
            <a:r>
              <a:rPr lang="en-US">
                <a:ea typeface="Calibri"/>
                <a:cs typeface="Calibri"/>
              </a:rPr>
              <a:t>KC – more details in the resources slide that will be available to you in the appendix</a:t>
            </a:r>
          </a:p>
          <a:p>
            <a:endParaRPr lang="en-US">
              <a:ea typeface="Calibri"/>
              <a:cs typeface="Calibri"/>
            </a:endParaRPr>
          </a:p>
          <a:p>
            <a:r>
              <a:rPr lang="en-US">
                <a:ea typeface="Calibri"/>
                <a:cs typeface="Calibri"/>
              </a:rPr>
              <a:t>How did we complete the project and create a deliverable that was not locally hosted? Let me show you</a:t>
            </a:r>
            <a:endParaRPr lang="en-US"/>
          </a:p>
          <a:p>
            <a:r>
              <a:rPr lang="en-US">
                <a:ea typeface="Calibri"/>
                <a:cs typeface="Calibri"/>
              </a:rPr>
              <a:t>The first component was </a:t>
            </a:r>
            <a:r>
              <a:rPr lang="en-US" err="1">
                <a:ea typeface="Calibri"/>
                <a:cs typeface="Calibri"/>
              </a:rPr>
              <a:t>tidymodels</a:t>
            </a:r>
            <a:r>
              <a:rPr lang="en-US">
                <a:ea typeface="Calibri"/>
                <a:cs typeface="Calibri"/>
              </a:rPr>
              <a:t> to build the predictive model. Second, we use posit connect as our team/department level deployment location (server?). Remember the graph earlier? This is the place that allows us to have the most reactivity (control) while requiring the least amount of support to be stable.</a:t>
            </a:r>
          </a:p>
          <a:p>
            <a:r>
              <a:rPr lang="en-US">
                <a:ea typeface="Calibri"/>
                <a:cs typeface="Calibri"/>
              </a:rPr>
              <a:t>We used vetiver (a package that works with both R and Python, by the way) to link the locally developed model to our posit connect server. Then we used </a:t>
            </a:r>
            <a:r>
              <a:rPr lang="en-US" err="1">
                <a:ea typeface="Calibri"/>
                <a:cs typeface="Calibri"/>
              </a:rPr>
              <a:t>streamlit</a:t>
            </a:r>
            <a:r>
              <a:rPr lang="en-US">
                <a:ea typeface="Calibri"/>
                <a:cs typeface="Calibri"/>
              </a:rPr>
              <a:t> to deliver a user-friendly app to the business.</a:t>
            </a:r>
          </a:p>
          <a:p>
            <a:r>
              <a:rPr lang="en-US">
                <a:ea typeface="Calibri"/>
                <a:cs typeface="Calibri"/>
              </a:rPr>
              <a:t>Let me walk you through how we tackled this project.</a:t>
            </a:r>
          </a:p>
          <a:p>
            <a:r>
              <a:rPr lang="en-US">
                <a:ea typeface="Calibri"/>
                <a:cs typeface="Calibri"/>
              </a:rPr>
              <a:t>Kris took the lead. With his expertise in R and statistics he built the model using the </a:t>
            </a:r>
            <a:r>
              <a:rPr lang="en-US" err="1">
                <a:ea typeface="Calibri"/>
                <a:cs typeface="Calibri"/>
              </a:rPr>
              <a:t>tidymodels</a:t>
            </a:r>
            <a:r>
              <a:rPr lang="en-US">
                <a:ea typeface="Calibri"/>
                <a:cs typeface="Calibri"/>
              </a:rPr>
              <a:t> framework.</a:t>
            </a:r>
          </a:p>
          <a:p>
            <a:r>
              <a:rPr lang="en-US">
                <a:ea typeface="Calibri"/>
                <a:cs typeface="Calibri"/>
              </a:rPr>
              <a:t>I took the lead on the UI. </a:t>
            </a:r>
            <a:r>
              <a:rPr lang="en-US" err="1">
                <a:ea typeface="Calibri"/>
                <a:cs typeface="Calibri"/>
              </a:rPr>
              <a:t>Streamlit</a:t>
            </a:r>
            <a:r>
              <a:rPr lang="en-US">
                <a:ea typeface="Calibri"/>
                <a:cs typeface="Calibri"/>
              </a:rPr>
              <a:t> was a new tool in our toolbox and I wanted to get some experience with it while coding in python.</a:t>
            </a:r>
          </a:p>
          <a:p>
            <a:r>
              <a:rPr lang="en-US">
                <a:ea typeface="Calibri"/>
                <a:cs typeface="Calibri"/>
              </a:rPr>
              <a:t>We both had recently attended posit conf 2024 where we learned about the capabilities of vetiver when deploying a data science project (better wording here). We both learned how to use vetiver to pin the model (in R) to the Connect server and then create an API that could be called by the </a:t>
            </a:r>
            <a:r>
              <a:rPr lang="en-US" err="1">
                <a:ea typeface="Calibri"/>
                <a:cs typeface="Calibri"/>
              </a:rPr>
              <a:t>streamlit</a:t>
            </a:r>
            <a:r>
              <a:rPr lang="en-US">
                <a:ea typeface="Calibri"/>
                <a:cs typeface="Calibri"/>
              </a:rPr>
              <a:t> app (in python).</a:t>
            </a:r>
          </a:p>
        </p:txBody>
      </p:sp>
      <p:sp>
        <p:nvSpPr>
          <p:cNvPr id="4" name="Slide Number Placeholder 3">
            <a:extLst>
              <a:ext uri="{FF2B5EF4-FFF2-40B4-BE49-F238E27FC236}">
                <a16:creationId xmlns:a16="http://schemas.microsoft.com/office/drawing/2014/main" id="{4A5B1260-A0F9-4430-2806-9D5964F6A2B9}"/>
              </a:ext>
            </a:extLst>
          </p:cNvPr>
          <p:cNvSpPr>
            <a:spLocks noGrp="1"/>
          </p:cNvSpPr>
          <p:nvPr>
            <p:ph type="sldNum" sz="quarter" idx="5"/>
          </p:nvPr>
        </p:nvSpPr>
        <p:spPr/>
        <p:txBody>
          <a:bodyPr/>
          <a:lstStyle/>
          <a:p>
            <a:fld id="{AB51B4FD-F2BA-4018-BD0F-A3E9E7F13D15}" type="slidenum">
              <a:rPr lang="en-US"/>
              <a:t>12</a:t>
            </a:fld>
            <a:endParaRPr lang="en-US"/>
          </a:p>
        </p:txBody>
      </p:sp>
    </p:spTree>
    <p:extLst>
      <p:ext uri="{BB962C8B-B14F-4D97-AF65-F5344CB8AC3E}">
        <p14:creationId xmlns:p14="http://schemas.microsoft.com/office/powerpoint/2010/main" val="400815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KF</a:t>
            </a:r>
          </a:p>
        </p:txBody>
      </p:sp>
      <p:sp>
        <p:nvSpPr>
          <p:cNvPr id="4" name="Slide Number Placeholder 3"/>
          <p:cNvSpPr>
            <a:spLocks noGrp="1"/>
          </p:cNvSpPr>
          <p:nvPr>
            <p:ph type="sldNum" sz="quarter" idx="5"/>
          </p:nvPr>
        </p:nvSpPr>
        <p:spPr/>
        <p:txBody>
          <a:bodyPr/>
          <a:lstStyle/>
          <a:p>
            <a:fld id="{AB51B4FD-F2BA-4018-BD0F-A3E9E7F13D15}" type="slidenum">
              <a:rPr lang="en-US"/>
              <a:t>13</a:t>
            </a:fld>
            <a:endParaRPr lang="en-US"/>
          </a:p>
        </p:txBody>
      </p:sp>
    </p:spTree>
    <p:extLst>
      <p:ext uri="{BB962C8B-B14F-4D97-AF65-F5344CB8AC3E}">
        <p14:creationId xmlns:p14="http://schemas.microsoft.com/office/powerpoint/2010/main" val="137478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5FC29-7952-4660-DE5B-2DACC59C0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E3B50-E7BA-A267-408E-409379FF3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1D735-0A79-BCF0-34CA-1445FA39E796}"/>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98929266-95A3-52FE-A3BC-B975E82670C3}"/>
              </a:ext>
            </a:extLst>
          </p:cNvPr>
          <p:cNvSpPr>
            <a:spLocks noGrp="1"/>
          </p:cNvSpPr>
          <p:nvPr>
            <p:ph type="sldNum" sz="quarter" idx="5"/>
          </p:nvPr>
        </p:nvSpPr>
        <p:spPr/>
        <p:txBody>
          <a:bodyPr/>
          <a:lstStyle/>
          <a:p>
            <a:fld id="{AB51B4FD-F2BA-4018-BD0F-A3E9E7F13D15}" type="slidenum">
              <a:rPr lang="en-US"/>
              <a:t>14</a:t>
            </a:fld>
            <a:endParaRPr lang="en-US"/>
          </a:p>
        </p:txBody>
      </p:sp>
    </p:spTree>
    <p:extLst>
      <p:ext uri="{BB962C8B-B14F-4D97-AF65-F5344CB8AC3E}">
        <p14:creationId xmlns:p14="http://schemas.microsoft.com/office/powerpoint/2010/main" val="65105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75B2A-AD8B-34A9-028D-6A56F491D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B3A65-AD64-7EBA-AE40-11FF6886F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F0ACD-E632-C160-E4A5-AE2D3831CBC8}"/>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6CBDEBAA-E97B-3DC3-A443-50B6CB019C64}"/>
              </a:ext>
            </a:extLst>
          </p:cNvPr>
          <p:cNvSpPr>
            <a:spLocks noGrp="1"/>
          </p:cNvSpPr>
          <p:nvPr>
            <p:ph type="sldNum" sz="quarter" idx="5"/>
          </p:nvPr>
        </p:nvSpPr>
        <p:spPr/>
        <p:txBody>
          <a:bodyPr/>
          <a:lstStyle/>
          <a:p>
            <a:fld id="{AB51B4FD-F2BA-4018-BD0F-A3E9E7F13D15}" type="slidenum">
              <a:rPr lang="en-US"/>
              <a:t>15</a:t>
            </a:fld>
            <a:endParaRPr lang="en-US"/>
          </a:p>
        </p:txBody>
      </p:sp>
    </p:spTree>
    <p:extLst>
      <p:ext uri="{BB962C8B-B14F-4D97-AF65-F5344CB8AC3E}">
        <p14:creationId xmlns:p14="http://schemas.microsoft.com/office/powerpoint/2010/main" val="328591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8A0E6-48AE-87EC-BCA2-8E48BCD55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6D182-226F-F1C6-C3E9-243015672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CEC18-730D-4A49-3EA3-4BA8591459CF}"/>
              </a:ext>
            </a:extLst>
          </p:cNvPr>
          <p:cNvSpPr>
            <a:spLocks noGrp="1"/>
          </p:cNvSpPr>
          <p:nvPr>
            <p:ph type="body" idx="1"/>
          </p:nvPr>
        </p:nvSpPr>
        <p:spPr/>
        <p:txBody>
          <a:bodyPr/>
          <a:lstStyle/>
          <a:p>
            <a:r>
              <a:rPr lang="en-US" b="1" dirty="0">
                <a:ea typeface="Calibri"/>
                <a:cs typeface="Calibri"/>
              </a:rPr>
              <a:t>KF – mention that we did this last technique mostly for this project but have used each technique based on the vibe /needs of the project</a:t>
            </a:r>
          </a:p>
        </p:txBody>
      </p:sp>
      <p:sp>
        <p:nvSpPr>
          <p:cNvPr id="4" name="Slide Number Placeholder 3">
            <a:extLst>
              <a:ext uri="{FF2B5EF4-FFF2-40B4-BE49-F238E27FC236}">
                <a16:creationId xmlns:a16="http://schemas.microsoft.com/office/drawing/2014/main" id="{2BCF5EAC-1FA2-3701-4A09-381E8CB7715A}"/>
              </a:ext>
            </a:extLst>
          </p:cNvPr>
          <p:cNvSpPr>
            <a:spLocks noGrp="1"/>
          </p:cNvSpPr>
          <p:nvPr>
            <p:ph type="sldNum" sz="quarter" idx="5"/>
          </p:nvPr>
        </p:nvSpPr>
        <p:spPr/>
        <p:txBody>
          <a:bodyPr/>
          <a:lstStyle/>
          <a:p>
            <a:fld id="{AB51B4FD-F2BA-4018-BD0F-A3E9E7F13D15}" type="slidenum">
              <a:rPr lang="en-US"/>
              <a:t>16</a:t>
            </a:fld>
            <a:endParaRPr lang="en-US"/>
          </a:p>
        </p:txBody>
      </p:sp>
    </p:spTree>
    <p:extLst>
      <p:ext uri="{BB962C8B-B14F-4D97-AF65-F5344CB8AC3E}">
        <p14:creationId xmlns:p14="http://schemas.microsoft.com/office/powerpoint/2010/main" val="85734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KF</a:t>
            </a:r>
          </a:p>
        </p:txBody>
      </p:sp>
      <p:sp>
        <p:nvSpPr>
          <p:cNvPr id="4" name="Slide Number Placeholder 3"/>
          <p:cNvSpPr>
            <a:spLocks noGrp="1"/>
          </p:cNvSpPr>
          <p:nvPr>
            <p:ph type="sldNum" sz="quarter" idx="5"/>
          </p:nvPr>
        </p:nvSpPr>
        <p:spPr/>
        <p:txBody>
          <a:bodyPr/>
          <a:lstStyle/>
          <a:p>
            <a:fld id="{AB51B4FD-F2BA-4018-BD0F-A3E9E7F13D15}" type="slidenum">
              <a:rPr lang="en-US"/>
              <a:t>17</a:t>
            </a:fld>
            <a:endParaRPr lang="en-US"/>
          </a:p>
        </p:txBody>
      </p:sp>
    </p:spTree>
    <p:extLst>
      <p:ext uri="{BB962C8B-B14F-4D97-AF65-F5344CB8AC3E}">
        <p14:creationId xmlns:p14="http://schemas.microsoft.com/office/powerpoint/2010/main" val="1102684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C385D-D537-ED20-21F8-FE0893DEC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4AE-1C81-CABD-D432-A7379239B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4A799-16F8-0E3B-C65E-EE50F40920AF}"/>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E05E5051-F289-187C-A4F0-17A9D010A33D}"/>
              </a:ext>
            </a:extLst>
          </p:cNvPr>
          <p:cNvSpPr>
            <a:spLocks noGrp="1"/>
          </p:cNvSpPr>
          <p:nvPr>
            <p:ph type="sldNum" sz="quarter" idx="5"/>
          </p:nvPr>
        </p:nvSpPr>
        <p:spPr/>
        <p:txBody>
          <a:bodyPr/>
          <a:lstStyle/>
          <a:p>
            <a:fld id="{AB51B4FD-F2BA-4018-BD0F-A3E9E7F13D15}" type="slidenum">
              <a:rPr lang="en-US"/>
              <a:t>18</a:t>
            </a:fld>
            <a:endParaRPr lang="en-US"/>
          </a:p>
        </p:txBody>
      </p:sp>
    </p:spTree>
    <p:extLst>
      <p:ext uri="{BB962C8B-B14F-4D97-AF65-F5344CB8AC3E}">
        <p14:creationId xmlns:p14="http://schemas.microsoft.com/office/powerpoint/2010/main" val="1348827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4A432-1B8F-8EAF-D534-3517EE093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A49BA-A03E-1AC2-068A-FCC0832BB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783BB-559A-84E3-8278-88F63A09400D}"/>
              </a:ext>
            </a:extLst>
          </p:cNvPr>
          <p:cNvSpPr>
            <a:spLocks noGrp="1"/>
          </p:cNvSpPr>
          <p:nvPr>
            <p:ph type="body" idx="1"/>
          </p:nvPr>
        </p:nvSpPr>
        <p:spPr/>
        <p:txBody>
          <a:bodyPr/>
          <a:lstStyle/>
          <a:p>
            <a:r>
              <a:rPr lang="en-US">
                <a:ea typeface="Calibri"/>
                <a:cs typeface="Calibri"/>
              </a:rPr>
              <a:t>KF in "Strong style" paired programming, when you have an idea you actually hand the keyboard to the other programmer so they can code it while you guide</a:t>
            </a:r>
          </a:p>
        </p:txBody>
      </p:sp>
      <p:sp>
        <p:nvSpPr>
          <p:cNvPr id="4" name="Slide Number Placeholder 3">
            <a:extLst>
              <a:ext uri="{FF2B5EF4-FFF2-40B4-BE49-F238E27FC236}">
                <a16:creationId xmlns:a16="http://schemas.microsoft.com/office/drawing/2014/main" id="{1A34024A-7948-2C11-03FA-633376CF542B}"/>
              </a:ext>
            </a:extLst>
          </p:cNvPr>
          <p:cNvSpPr>
            <a:spLocks noGrp="1"/>
          </p:cNvSpPr>
          <p:nvPr>
            <p:ph type="sldNum" sz="quarter" idx="5"/>
          </p:nvPr>
        </p:nvSpPr>
        <p:spPr/>
        <p:txBody>
          <a:bodyPr/>
          <a:lstStyle/>
          <a:p>
            <a:fld id="{AB51B4FD-F2BA-4018-BD0F-A3E9E7F13D15}" type="slidenum">
              <a:rPr lang="en-US"/>
              <a:t>19</a:t>
            </a:fld>
            <a:endParaRPr lang="en-US"/>
          </a:p>
        </p:txBody>
      </p:sp>
    </p:spTree>
    <p:extLst>
      <p:ext uri="{BB962C8B-B14F-4D97-AF65-F5344CB8AC3E}">
        <p14:creationId xmlns:p14="http://schemas.microsoft.com/office/powerpoint/2010/main" val="384202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D9F4-70F8-5177-2BBC-FA8394AE2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A1C72-1C00-5020-A0F6-80A380D67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D41C7-31E6-F85E-738A-0F678BE449CB}"/>
              </a:ext>
            </a:extLst>
          </p:cNvPr>
          <p:cNvSpPr>
            <a:spLocks noGrp="1"/>
          </p:cNvSpPr>
          <p:nvPr>
            <p:ph type="body" idx="1"/>
          </p:nvPr>
        </p:nvSpPr>
        <p:spPr/>
        <p:txBody>
          <a:bodyPr/>
          <a:lstStyle/>
          <a:p>
            <a:r>
              <a:rPr lang="en-US" dirty="0"/>
              <a:t>Picture this: It’s a sunny fall morning and you hear the crunch of the gravel as you pull into a make shift lot at the foothills of an Appalachian Mountain. You walk over to a billboard and there it is, the full course map. 25 + obstacles over 12 miles. There are 7 “mystery obstacles” and 1600 feet of elevation change. This is the start of a Spartan Super and exactly where Kris and I found ourselves, struggling to get wristbands on at the base of Black Mountain.</a:t>
            </a:r>
            <a:endParaRPr lang="en-US" dirty="0">
              <a:solidFill>
                <a:srgbClr val="444444"/>
              </a:solidFill>
            </a:endParaRPr>
          </a:p>
          <a:p>
            <a:r>
              <a:rPr lang="en-US" dirty="0"/>
              <a:t>Though we had trained for an intense physical obstacle course race, we were actually going to get a solid lesson in paired programming. </a:t>
            </a:r>
            <a:r>
              <a:rPr lang="en-US" i="1" dirty="0"/>
              <a:t>[not needed?: Our deliverable? Complete the course…in under four hours.]</a:t>
            </a:r>
            <a:endParaRPr lang="en-US" i="1" dirty="0">
              <a:solidFill>
                <a:srgbClr val="444444"/>
              </a:solidFill>
            </a:endParaRPr>
          </a:p>
          <a:p>
            <a:r>
              <a:rPr lang="en-US" dirty="0"/>
              <a:t>Obstacle course races and data science projects require preparation and adaptability but an overlooked feature is how to handle the difficulty. For the obstacle course race, this came in the form of the mountain ascent itself. Switchback after switchback. As Kris and I are taking in the view and eating up the yellow leaf covered ground we realize that’s not how everyone is seeing it. One racer ahead is crying and wait, those weren’t even fall leaves…they were empty mustard packets other racers were using to prevent cramps.</a:t>
            </a:r>
            <a:endParaRPr lang="en-US" dirty="0">
              <a:solidFill>
                <a:srgbClr val="444444"/>
              </a:solidFill>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3B42542A-0142-6FD4-E95C-0E5FEE0443AE}"/>
              </a:ext>
            </a:extLst>
          </p:cNvPr>
          <p:cNvSpPr>
            <a:spLocks noGrp="1"/>
          </p:cNvSpPr>
          <p:nvPr>
            <p:ph type="sldNum" sz="quarter" idx="5"/>
          </p:nvPr>
        </p:nvSpPr>
        <p:spPr/>
        <p:txBody>
          <a:bodyPr/>
          <a:lstStyle/>
          <a:p>
            <a:fld id="{AB51B4FD-F2BA-4018-BD0F-A3E9E7F13D15}" type="slidenum">
              <a:rPr lang="en-US"/>
              <a:t>2</a:t>
            </a:fld>
            <a:endParaRPr lang="en-US"/>
          </a:p>
        </p:txBody>
      </p:sp>
    </p:spTree>
    <p:extLst>
      <p:ext uri="{BB962C8B-B14F-4D97-AF65-F5344CB8AC3E}">
        <p14:creationId xmlns:p14="http://schemas.microsoft.com/office/powerpoint/2010/main" val="539982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83C2C-BCC1-D2B0-0DD2-C4AB13834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D543E-09AC-FEAA-7F16-7CD19E0AB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68A89-614D-527E-1FAB-B50354946D1F}"/>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2B28D0D7-AA7F-AD24-952A-4DFCD1680642}"/>
              </a:ext>
            </a:extLst>
          </p:cNvPr>
          <p:cNvSpPr>
            <a:spLocks noGrp="1"/>
          </p:cNvSpPr>
          <p:nvPr>
            <p:ph type="sldNum" sz="quarter" idx="5"/>
          </p:nvPr>
        </p:nvSpPr>
        <p:spPr/>
        <p:txBody>
          <a:bodyPr/>
          <a:lstStyle/>
          <a:p>
            <a:fld id="{AB51B4FD-F2BA-4018-BD0F-A3E9E7F13D15}" type="slidenum">
              <a:rPr lang="en-US"/>
              <a:t>20</a:t>
            </a:fld>
            <a:endParaRPr lang="en-US"/>
          </a:p>
        </p:txBody>
      </p:sp>
    </p:spTree>
    <p:extLst>
      <p:ext uri="{BB962C8B-B14F-4D97-AF65-F5344CB8AC3E}">
        <p14:creationId xmlns:p14="http://schemas.microsoft.com/office/powerpoint/2010/main" val="3249227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KF </a:t>
            </a:r>
            <a:endParaRPr lang="en-US" dirty="0"/>
          </a:p>
          <a:p>
            <a:r>
              <a:rPr lang="en-US" dirty="0">
                <a:ea typeface="Calibri"/>
                <a:cs typeface="Calibri"/>
              </a:rPr>
              <a:t>There is no prescription; follow the vibe</a:t>
            </a:r>
          </a:p>
          <a:p>
            <a:r>
              <a:rPr lang="en-US" b="1" dirty="0">
                <a:ea typeface="Calibri"/>
                <a:cs typeface="Calibri"/>
              </a:rPr>
              <a:t>Simply programming together is not sufficient</a:t>
            </a:r>
          </a:p>
          <a:p>
            <a:endParaRPr lang="en-US" b="1" dirty="0">
              <a:ea typeface="Calibri"/>
              <a:cs typeface="Calibri"/>
            </a:endParaRPr>
          </a:p>
          <a:p>
            <a:r>
              <a:rPr lang="en-US" b="1" dirty="0">
                <a:ea typeface="Calibri"/>
                <a:cs typeface="Calibri"/>
              </a:rPr>
              <a:t>by now </a:t>
            </a:r>
            <a:r>
              <a:rPr lang="en-US" b="1" dirty="0" err="1">
                <a:ea typeface="Calibri"/>
                <a:cs typeface="Calibri"/>
              </a:rPr>
              <a:t>youre</a:t>
            </a:r>
            <a:r>
              <a:rPr lang="en-US" b="1" dirty="0">
                <a:ea typeface="Calibri"/>
                <a:cs typeface="Calibri"/>
              </a:rPr>
              <a:t> probably thinking, well if I could pair program with my work best friend of course I'd give it a try! but we are here to tell you that friction will find you. And it should. As I tell my daughter often, if you're not failing you're not learning. </a:t>
            </a:r>
          </a:p>
          <a:p>
            <a:endParaRPr lang="en-US" b="1" dirty="0">
              <a:ea typeface="Calibri"/>
              <a:cs typeface="Calibri"/>
            </a:endParaRPr>
          </a:p>
          <a:p>
            <a:r>
              <a:rPr lang="en-US" b="1" dirty="0">
                <a:ea typeface="Calibri"/>
                <a:cs typeface="Calibri"/>
              </a:rPr>
              <a:t>Practice patience and humility</a:t>
            </a:r>
          </a:p>
          <a:p>
            <a:r>
              <a:rPr lang="en-US" b="1" dirty="0">
                <a:ea typeface="Calibri"/>
                <a:cs typeface="Calibri"/>
              </a:rPr>
              <a:t>Be curious</a:t>
            </a:r>
          </a:p>
        </p:txBody>
      </p:sp>
      <p:sp>
        <p:nvSpPr>
          <p:cNvPr id="4" name="Slide Number Placeholder 3"/>
          <p:cNvSpPr>
            <a:spLocks noGrp="1"/>
          </p:cNvSpPr>
          <p:nvPr>
            <p:ph type="sldNum" sz="quarter" idx="5"/>
          </p:nvPr>
        </p:nvSpPr>
        <p:spPr/>
        <p:txBody>
          <a:bodyPr/>
          <a:lstStyle/>
          <a:p>
            <a:fld id="{AB51B4FD-F2BA-4018-BD0F-A3E9E7F13D15}" type="slidenum">
              <a:rPr lang="en-US"/>
              <a:t>21</a:t>
            </a:fld>
            <a:endParaRPr lang="en-US"/>
          </a:p>
        </p:txBody>
      </p:sp>
    </p:spTree>
    <p:extLst>
      <p:ext uri="{BB962C8B-B14F-4D97-AF65-F5344CB8AC3E}">
        <p14:creationId xmlns:p14="http://schemas.microsoft.com/office/powerpoint/2010/main" val="1931289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FAB24-6DAA-3506-0DDC-6C39A702C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479C4-7685-5DF1-3A82-39D342F02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9F521-28F6-9528-0F02-061F6127F0B1}"/>
              </a:ext>
            </a:extLst>
          </p:cNvPr>
          <p:cNvSpPr>
            <a:spLocks noGrp="1"/>
          </p:cNvSpPr>
          <p:nvPr>
            <p:ph type="body" idx="1"/>
          </p:nvPr>
        </p:nvSpPr>
        <p:spPr/>
        <p:txBody>
          <a:bodyPr/>
          <a:lstStyle/>
          <a:p>
            <a:r>
              <a:rPr lang="en-US" dirty="0">
                <a:ea typeface="Calibri"/>
                <a:cs typeface="Calibri"/>
              </a:rPr>
              <a:t>KF </a:t>
            </a:r>
            <a:endParaRPr lang="en-US" dirty="0"/>
          </a:p>
          <a:p>
            <a:r>
              <a:rPr lang="en-US" dirty="0">
                <a:ea typeface="Calibri"/>
                <a:cs typeface="Calibri"/>
              </a:rPr>
              <a:t>There is no prescription; follow the vibe</a:t>
            </a:r>
          </a:p>
          <a:p>
            <a:r>
              <a:rPr lang="en-US" b="1" dirty="0">
                <a:ea typeface="Calibri"/>
                <a:cs typeface="Calibri"/>
              </a:rPr>
              <a:t>Simply programming together is not sufficient</a:t>
            </a:r>
          </a:p>
          <a:p>
            <a:endParaRPr lang="en-US" b="1" dirty="0">
              <a:ea typeface="Calibri"/>
              <a:cs typeface="Calibri"/>
            </a:endParaRPr>
          </a:p>
          <a:p>
            <a:r>
              <a:rPr lang="en-US" b="1" dirty="0">
                <a:ea typeface="Calibri"/>
                <a:cs typeface="Calibri"/>
              </a:rPr>
              <a:t>by now </a:t>
            </a:r>
            <a:r>
              <a:rPr lang="en-US" b="1" dirty="0" err="1">
                <a:ea typeface="Calibri"/>
                <a:cs typeface="Calibri"/>
              </a:rPr>
              <a:t>youre</a:t>
            </a:r>
            <a:r>
              <a:rPr lang="en-US" b="1" dirty="0">
                <a:ea typeface="Calibri"/>
                <a:cs typeface="Calibri"/>
              </a:rPr>
              <a:t> probably thinking, well if I could pair program with my work best friend of course I'd give it a try! but we are here to tell you that friction will find you. And it should. As I tell my daughter often, if you're not failing you're not learning. </a:t>
            </a:r>
          </a:p>
          <a:p>
            <a:endParaRPr lang="en-US" b="1" dirty="0">
              <a:ea typeface="Calibri"/>
              <a:cs typeface="Calibri"/>
            </a:endParaRPr>
          </a:p>
          <a:p>
            <a:r>
              <a:rPr lang="en-US" b="1" dirty="0">
                <a:ea typeface="Calibri"/>
                <a:cs typeface="Calibri"/>
              </a:rPr>
              <a:t>Practice patience and humility</a:t>
            </a:r>
          </a:p>
          <a:p>
            <a:r>
              <a:rPr lang="en-US" b="1" dirty="0">
                <a:ea typeface="Calibri"/>
                <a:cs typeface="Calibri"/>
              </a:rPr>
              <a:t>Be curious</a:t>
            </a:r>
          </a:p>
        </p:txBody>
      </p:sp>
      <p:sp>
        <p:nvSpPr>
          <p:cNvPr id="4" name="Slide Number Placeholder 3">
            <a:extLst>
              <a:ext uri="{FF2B5EF4-FFF2-40B4-BE49-F238E27FC236}">
                <a16:creationId xmlns:a16="http://schemas.microsoft.com/office/drawing/2014/main" id="{AF456D4A-09F5-F6EE-ABF9-1BE9AEBE6A8D}"/>
              </a:ext>
            </a:extLst>
          </p:cNvPr>
          <p:cNvSpPr>
            <a:spLocks noGrp="1"/>
          </p:cNvSpPr>
          <p:nvPr>
            <p:ph type="sldNum" sz="quarter" idx="5"/>
          </p:nvPr>
        </p:nvSpPr>
        <p:spPr/>
        <p:txBody>
          <a:bodyPr/>
          <a:lstStyle/>
          <a:p>
            <a:fld id="{AB51B4FD-F2BA-4018-BD0F-A3E9E7F13D15}" type="slidenum">
              <a:rPr lang="en-US"/>
              <a:t>22</a:t>
            </a:fld>
            <a:endParaRPr lang="en-US"/>
          </a:p>
        </p:txBody>
      </p:sp>
    </p:spTree>
    <p:extLst>
      <p:ext uri="{BB962C8B-B14F-4D97-AF65-F5344CB8AC3E}">
        <p14:creationId xmlns:p14="http://schemas.microsoft.com/office/powerpoint/2010/main" val="4096649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23E29-C2FE-D00C-D009-3A2553C9F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5A1CAF-869E-6F85-531F-A76E9B4BA7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36C4E-CF28-E45B-6903-C06DC974EA84}"/>
              </a:ext>
            </a:extLst>
          </p:cNvPr>
          <p:cNvSpPr>
            <a:spLocks noGrp="1"/>
          </p:cNvSpPr>
          <p:nvPr>
            <p:ph type="body" idx="1"/>
          </p:nvPr>
        </p:nvSpPr>
        <p:spPr/>
        <p:txBody>
          <a:bodyPr/>
          <a:lstStyle/>
          <a:p>
            <a:r>
              <a:rPr lang="en-US" dirty="0">
                <a:ea typeface="Calibri"/>
                <a:cs typeface="Calibri"/>
              </a:rPr>
              <a:t>KF </a:t>
            </a:r>
            <a:endParaRPr lang="en-US" dirty="0"/>
          </a:p>
          <a:p>
            <a:r>
              <a:rPr lang="en-US" dirty="0">
                <a:ea typeface="Calibri"/>
                <a:cs typeface="Calibri"/>
              </a:rPr>
              <a:t>There is no prescription; follow the vibe</a:t>
            </a:r>
          </a:p>
          <a:p>
            <a:r>
              <a:rPr lang="en-US" b="1" dirty="0">
                <a:ea typeface="Calibri"/>
                <a:cs typeface="Calibri"/>
              </a:rPr>
              <a:t>Simply programming together is not sufficient</a:t>
            </a:r>
          </a:p>
          <a:p>
            <a:endParaRPr lang="en-US" b="1" dirty="0">
              <a:ea typeface="Calibri"/>
              <a:cs typeface="Calibri"/>
            </a:endParaRPr>
          </a:p>
          <a:p>
            <a:r>
              <a:rPr lang="en-US" b="1" dirty="0">
                <a:ea typeface="Calibri"/>
                <a:cs typeface="Calibri"/>
              </a:rPr>
              <a:t>by now </a:t>
            </a:r>
            <a:r>
              <a:rPr lang="en-US" b="1" dirty="0" err="1">
                <a:ea typeface="Calibri"/>
                <a:cs typeface="Calibri"/>
              </a:rPr>
              <a:t>youre</a:t>
            </a:r>
            <a:r>
              <a:rPr lang="en-US" b="1" dirty="0">
                <a:ea typeface="Calibri"/>
                <a:cs typeface="Calibri"/>
              </a:rPr>
              <a:t> probably thinking, well if I could pair program with my work best friend of course I'd give it a try! but we are here to tell you that friction will find you. And it should. As I tell my daughter often, if you're not failing you're not learning. </a:t>
            </a:r>
          </a:p>
          <a:p>
            <a:endParaRPr lang="en-US" b="1" dirty="0">
              <a:ea typeface="Calibri"/>
              <a:cs typeface="Calibri"/>
            </a:endParaRPr>
          </a:p>
          <a:p>
            <a:r>
              <a:rPr lang="en-US" b="1" dirty="0">
                <a:ea typeface="Calibri"/>
                <a:cs typeface="Calibri"/>
              </a:rPr>
              <a:t>Practice patience and humility</a:t>
            </a:r>
          </a:p>
          <a:p>
            <a:r>
              <a:rPr lang="en-US" b="1" dirty="0">
                <a:ea typeface="Calibri"/>
                <a:cs typeface="Calibri"/>
              </a:rPr>
              <a:t>Be curious</a:t>
            </a:r>
          </a:p>
        </p:txBody>
      </p:sp>
      <p:sp>
        <p:nvSpPr>
          <p:cNvPr id="4" name="Slide Number Placeholder 3">
            <a:extLst>
              <a:ext uri="{FF2B5EF4-FFF2-40B4-BE49-F238E27FC236}">
                <a16:creationId xmlns:a16="http://schemas.microsoft.com/office/drawing/2014/main" id="{B6C9288A-9B73-F39A-AD1A-74BDA2337C75}"/>
              </a:ext>
            </a:extLst>
          </p:cNvPr>
          <p:cNvSpPr>
            <a:spLocks noGrp="1"/>
          </p:cNvSpPr>
          <p:nvPr>
            <p:ph type="sldNum" sz="quarter" idx="5"/>
          </p:nvPr>
        </p:nvSpPr>
        <p:spPr/>
        <p:txBody>
          <a:bodyPr/>
          <a:lstStyle/>
          <a:p>
            <a:fld id="{AB51B4FD-F2BA-4018-BD0F-A3E9E7F13D15}" type="slidenum">
              <a:rPr lang="en-US"/>
              <a:t>23</a:t>
            </a:fld>
            <a:endParaRPr lang="en-US"/>
          </a:p>
        </p:txBody>
      </p:sp>
    </p:spTree>
    <p:extLst>
      <p:ext uri="{BB962C8B-B14F-4D97-AF65-F5344CB8AC3E}">
        <p14:creationId xmlns:p14="http://schemas.microsoft.com/office/powerpoint/2010/main" val="3588159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KC</a:t>
            </a:r>
          </a:p>
          <a:p>
            <a:r>
              <a:rPr lang="en-US" dirty="0">
                <a:ea typeface="Calibri"/>
                <a:cs typeface="Calibri"/>
              </a:rPr>
              <a:t>People with different tools, one with Posit Connect, </a:t>
            </a:r>
            <a:r>
              <a:rPr lang="en-US" dirty="0" err="1">
                <a:ea typeface="Calibri"/>
                <a:cs typeface="Calibri"/>
              </a:rPr>
              <a:t>tidymodels</a:t>
            </a:r>
            <a:r>
              <a:rPr lang="en-US" dirty="0">
                <a:ea typeface="Calibri"/>
                <a:cs typeface="Calibri"/>
              </a:rPr>
              <a:t>, R, vetiver and posit, one with python and </a:t>
            </a:r>
            <a:r>
              <a:rPr lang="en-US" dirty="0" err="1">
                <a:ea typeface="Calibri"/>
                <a:cs typeface="Calibri"/>
              </a:rPr>
              <a:t>streamlit</a:t>
            </a:r>
            <a:endParaRPr lang="en-US">
              <a:ea typeface="Calibri"/>
              <a:cs typeface="Calibri"/>
            </a:endParaRPr>
          </a:p>
          <a:p>
            <a:pPr marL="285750" indent="-285750">
              <a:buFont typeface="Arial,Sans-Serif"/>
              <a:buChar char="•"/>
            </a:pPr>
            <a:r>
              <a:rPr lang="en-US" dirty="0"/>
              <a:t>(2024) We had just been to posit conf 2024 where we learned about workflows in R/Python. </a:t>
            </a:r>
            <a:r>
              <a:rPr lang="en-US" dirty="0" err="1"/>
              <a:t>Wedidn’t</a:t>
            </a:r>
            <a:r>
              <a:rPr lang="en-US" dirty="0"/>
              <a:t> know exactly how things would go, but we did know we had sufficient tools to pull off a </a:t>
            </a:r>
            <a:r>
              <a:rPr lang="en-US" dirty="0" err="1"/>
              <a:t>localdeployment</a:t>
            </a:r>
            <a:r>
              <a:rPr lang="en-US" dirty="0"/>
              <a:t> AND we had the infrastructure with paired programming to support the solution in </a:t>
            </a:r>
            <a:r>
              <a:rPr lang="en-US" dirty="0" err="1"/>
              <a:t>thefuture</a:t>
            </a:r>
            <a:endParaRPr lang="en-US">
              <a:ea typeface="Calibri"/>
              <a:cs typeface="Calibri"/>
            </a:endParaRPr>
          </a:p>
          <a:p>
            <a:pPr marL="342900" indent="-342900">
              <a:buFont typeface="Arial,Sans-Serif"/>
              <a:buChar char="•"/>
            </a:pPr>
            <a:r>
              <a:rPr lang="en-US" dirty="0"/>
              <a:t>Use the right tool for the right job</a:t>
            </a:r>
            <a:endParaRPr lang="en-US" dirty="0">
              <a:ea typeface="Calibri"/>
              <a:cs typeface="Calibri"/>
            </a:endParaRPr>
          </a:p>
          <a:p>
            <a:pPr marL="800100" lvl="1" indent="-342900">
              <a:buFont typeface="Courier New,monospace"/>
              <a:buChar char="o"/>
            </a:pPr>
            <a:r>
              <a:rPr lang="en-US" dirty="0"/>
              <a:t>Is my team ready to implement this tool?</a:t>
            </a:r>
            <a:endParaRPr lang="en-US" dirty="0">
              <a:ea typeface="Calibri"/>
              <a:cs typeface="Calibri"/>
            </a:endParaRPr>
          </a:p>
          <a:p>
            <a:pPr marL="800100" lvl="1" indent="-342900">
              <a:buFont typeface="Courier New,monospace"/>
              <a:buChar char="o"/>
            </a:pPr>
            <a:r>
              <a:rPr lang="en-US" dirty="0"/>
              <a:t>Is my customer ready to utilize this tool?</a:t>
            </a:r>
          </a:p>
          <a:p>
            <a:pPr marL="285750" indent="-285750">
              <a:buFont typeface="Arial,Sans-Serif"/>
              <a:buChar char="•"/>
            </a:pPr>
            <a:endParaRPr lang="en-US" dirty="0">
              <a:solidFill>
                <a:srgbClr val="2E75B5"/>
              </a:solidFill>
              <a:ea typeface="Calibri"/>
              <a:cs typeface="Calibri"/>
            </a:endParaRPr>
          </a:p>
        </p:txBody>
      </p:sp>
      <p:sp>
        <p:nvSpPr>
          <p:cNvPr id="4" name="Slide Number Placeholder 3"/>
          <p:cNvSpPr>
            <a:spLocks noGrp="1"/>
          </p:cNvSpPr>
          <p:nvPr>
            <p:ph type="sldNum" sz="quarter" idx="5"/>
          </p:nvPr>
        </p:nvSpPr>
        <p:spPr/>
        <p:txBody>
          <a:bodyPr/>
          <a:lstStyle/>
          <a:p>
            <a:fld id="{AB51B4FD-F2BA-4018-BD0F-A3E9E7F13D15}" type="slidenum">
              <a:rPr lang="en-US"/>
              <a:t>24</a:t>
            </a:fld>
            <a:endParaRPr lang="en-US"/>
          </a:p>
        </p:txBody>
      </p:sp>
    </p:spTree>
    <p:extLst>
      <p:ext uri="{BB962C8B-B14F-4D97-AF65-F5344CB8AC3E}">
        <p14:creationId xmlns:p14="http://schemas.microsoft.com/office/powerpoint/2010/main" val="1425914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A169B-3A8A-A00A-C59A-1CCE02001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7E5ED-102D-298C-C97E-02D080E86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EF0A4-5A4D-3D8F-FE8F-E408BC50D52D}"/>
              </a:ext>
            </a:extLst>
          </p:cNvPr>
          <p:cNvSpPr>
            <a:spLocks noGrp="1"/>
          </p:cNvSpPr>
          <p:nvPr>
            <p:ph type="body" idx="1"/>
          </p:nvPr>
        </p:nvSpPr>
        <p:spPr/>
        <p:txBody>
          <a:bodyPr/>
          <a:lstStyle/>
          <a:p>
            <a:r>
              <a:rPr lang="en-US" dirty="0">
                <a:ea typeface="Calibri"/>
                <a:cs typeface="Calibri"/>
              </a:rPr>
              <a:t>KC</a:t>
            </a:r>
          </a:p>
          <a:p>
            <a:r>
              <a:rPr lang="en-US" dirty="0">
                <a:solidFill>
                  <a:srgbClr val="00B050"/>
                </a:solidFill>
              </a:rPr>
              <a:t>Metaphor: top-roping and clipping into anchors to protect your fall</a:t>
            </a:r>
            <a:endParaRPr lang="en-US">
              <a:solidFill>
                <a:srgbClr val="000000"/>
              </a:solidFill>
              <a:ea typeface="Calibri" panose="020F0502020204030204"/>
              <a:cs typeface="Calibri" panose="020F0502020204030204"/>
            </a:endParaRPr>
          </a:p>
          <a:p>
            <a:r>
              <a:rPr lang="en-US" dirty="0">
                <a:solidFill>
                  <a:srgbClr val="00B050"/>
                </a:solidFill>
                <a:ea typeface="Calibri"/>
                <a:cs typeface="Calibri"/>
              </a:rPr>
              <a:t>Top rope, top is readme, show some steps leading up to the top</a:t>
            </a:r>
          </a:p>
          <a:p>
            <a:pPr indent="-285750"/>
            <a:r>
              <a:rPr lang="en-US" dirty="0"/>
              <a:t>Avoid losing ground when team members/developers are not available</a:t>
            </a:r>
            <a:endParaRPr lang="en-US" dirty="0">
              <a:ea typeface="Calibri"/>
              <a:cs typeface="Calibri"/>
            </a:endParaRPr>
          </a:p>
          <a:p>
            <a:r>
              <a:rPr lang="en-US" dirty="0"/>
              <a:t>Generate ownership and pride from developers and business</a:t>
            </a:r>
            <a:endParaRPr lang="en-US" dirty="0">
              <a:ea typeface="Calibri" panose="020F0502020204030204"/>
              <a:cs typeface="Calibri" panose="020F0502020204030204"/>
            </a:endParaRPr>
          </a:p>
          <a:p>
            <a:r>
              <a:rPr lang="en-US" dirty="0">
                <a:ea typeface="Calibri" panose="020F0502020204030204"/>
                <a:cs typeface="Calibri" panose="020F0502020204030204"/>
              </a:rPr>
              <a:t>Code with reproducibility in mind</a:t>
            </a:r>
          </a:p>
          <a:p>
            <a:r>
              <a:rPr lang="en-US" dirty="0"/>
              <a:t>Teach others to fish</a:t>
            </a:r>
            <a:endParaRPr lang="en-US" dirty="0">
              <a:ea typeface="Calibri" panose="020F0502020204030204"/>
              <a:cs typeface="Calibri" panose="020F0502020204030204"/>
            </a:endParaRPr>
          </a:p>
          <a:p>
            <a:r>
              <a:rPr lang="en-US" dirty="0"/>
              <a:t>Stay curious</a:t>
            </a:r>
            <a:endParaRPr lang="en-US" dirty="0">
              <a:ea typeface="Calibri" panose="020F0502020204030204"/>
              <a:cs typeface="Calibri" panose="020F0502020204030204"/>
            </a:endParaRPr>
          </a:p>
          <a:p>
            <a:r>
              <a:rPr lang="en-US" dirty="0"/>
              <a:t>Example: Standardized README published "business publicly" (bitbucket at your business)</a:t>
            </a:r>
            <a:endParaRPr lang="en-US" dirty="0">
              <a:ea typeface="Calibri" panose="020F0502020204030204"/>
              <a:cs typeface="Calibri" panose="020F0502020204030204"/>
            </a:endParaRPr>
          </a:p>
          <a:p>
            <a:pPr marL="171450" lvl="1" indent="-171450">
              <a:buFont typeface="Arial"/>
              <a:buChar char="•"/>
            </a:pPr>
            <a:r>
              <a:rPr lang="en-US"/>
              <a:t>Created buy in and alignment from the development team</a:t>
            </a:r>
          </a:p>
          <a:p>
            <a:pPr marL="171450" lvl="1" indent="-171450">
              <a:buFont typeface="Arial"/>
              <a:buChar char="•"/>
            </a:pPr>
            <a:r>
              <a:rPr lang="en-US" dirty="0"/>
              <a:t>Goal of readme: include enough business/project/technical background so that anyone with technical experience (but </a:t>
            </a:r>
            <a:r>
              <a:rPr lang="en-US" dirty="0" err="1"/>
              <a:t>notproject</a:t>
            </a:r>
            <a:r>
              <a:rPr lang="en-US" dirty="0"/>
              <a:t> familiarity) could come behind you and reproduce your pipeline/project/deployment without </a:t>
            </a:r>
            <a:r>
              <a:rPr lang="en-US" dirty="0" err="1"/>
              <a:t>anyadditional</a:t>
            </a:r>
            <a:r>
              <a:rPr lang="en-US" dirty="0"/>
              <a:t> supports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181D1EAD-5CAB-2CFB-1EB3-2E4A3459BE24}"/>
              </a:ext>
            </a:extLst>
          </p:cNvPr>
          <p:cNvSpPr>
            <a:spLocks noGrp="1"/>
          </p:cNvSpPr>
          <p:nvPr>
            <p:ph type="sldNum" sz="quarter" idx="5"/>
          </p:nvPr>
        </p:nvSpPr>
        <p:spPr/>
        <p:txBody>
          <a:bodyPr/>
          <a:lstStyle/>
          <a:p>
            <a:fld id="{AB51B4FD-F2BA-4018-BD0F-A3E9E7F13D15}" type="slidenum">
              <a:rPr lang="en-US"/>
              <a:t>25</a:t>
            </a:fld>
            <a:endParaRPr lang="en-US"/>
          </a:p>
        </p:txBody>
      </p:sp>
    </p:spTree>
    <p:extLst>
      <p:ext uri="{BB962C8B-B14F-4D97-AF65-F5344CB8AC3E}">
        <p14:creationId xmlns:p14="http://schemas.microsoft.com/office/powerpoint/2010/main" val="43240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KC</a:t>
            </a:r>
          </a:p>
          <a:p>
            <a:r>
              <a:rPr lang="en-US" dirty="0">
                <a:solidFill>
                  <a:srgbClr val="00B050"/>
                </a:solidFill>
              </a:rPr>
              <a:t>Metaphor: top-roping and clipping into anchors to protect your fall</a:t>
            </a:r>
            <a:endParaRPr lang="en-US">
              <a:solidFill>
                <a:srgbClr val="000000"/>
              </a:solidFill>
              <a:ea typeface="Calibri" panose="020F0502020204030204"/>
              <a:cs typeface="Calibri" panose="020F0502020204030204"/>
            </a:endParaRPr>
          </a:p>
          <a:p>
            <a:r>
              <a:rPr lang="en-US" dirty="0">
                <a:solidFill>
                  <a:srgbClr val="00B050"/>
                </a:solidFill>
                <a:ea typeface="Calibri"/>
                <a:cs typeface="Calibri"/>
              </a:rPr>
              <a:t>Top rope, top is readme, show some steps leading up to the top</a:t>
            </a:r>
          </a:p>
          <a:p>
            <a:pPr indent="-285750"/>
            <a:r>
              <a:rPr lang="en-US" dirty="0"/>
              <a:t>Avoid losing ground when team members/developers are not available</a:t>
            </a:r>
            <a:endParaRPr lang="en-US" dirty="0">
              <a:ea typeface="Calibri"/>
              <a:cs typeface="Calibri"/>
            </a:endParaRPr>
          </a:p>
          <a:p>
            <a:r>
              <a:rPr lang="en-US" dirty="0"/>
              <a:t>Generate ownership and pride from developers and business</a:t>
            </a:r>
            <a:endParaRPr lang="en-US" dirty="0">
              <a:ea typeface="Calibri" panose="020F0502020204030204"/>
              <a:cs typeface="Calibri" panose="020F0502020204030204"/>
            </a:endParaRPr>
          </a:p>
          <a:p>
            <a:r>
              <a:rPr lang="en-US" dirty="0">
                <a:ea typeface="Calibri" panose="020F0502020204030204"/>
                <a:cs typeface="Calibri" panose="020F0502020204030204"/>
              </a:rPr>
              <a:t>Code with reproducibility in mind</a:t>
            </a:r>
          </a:p>
          <a:p>
            <a:r>
              <a:rPr lang="en-US" dirty="0"/>
              <a:t>Teach others to fish</a:t>
            </a:r>
            <a:endParaRPr lang="en-US" dirty="0">
              <a:ea typeface="Calibri" panose="020F0502020204030204"/>
              <a:cs typeface="Calibri" panose="020F0502020204030204"/>
            </a:endParaRPr>
          </a:p>
          <a:p>
            <a:r>
              <a:rPr lang="en-US" dirty="0"/>
              <a:t>Stay curious</a:t>
            </a:r>
            <a:endParaRPr lang="en-US" dirty="0">
              <a:ea typeface="Calibri" panose="020F0502020204030204"/>
              <a:cs typeface="Calibri" panose="020F0502020204030204"/>
            </a:endParaRPr>
          </a:p>
          <a:p>
            <a:r>
              <a:rPr lang="en-US" dirty="0"/>
              <a:t>Example: Standardized README published "business publicly" (bitbucket at your business)</a:t>
            </a:r>
            <a:endParaRPr lang="en-US" dirty="0">
              <a:ea typeface="Calibri" panose="020F0502020204030204"/>
              <a:cs typeface="Calibri" panose="020F0502020204030204"/>
            </a:endParaRPr>
          </a:p>
          <a:p>
            <a:pPr marL="171450" lvl="1" indent="-171450">
              <a:buFont typeface="Arial"/>
              <a:buChar char="•"/>
            </a:pPr>
            <a:r>
              <a:rPr lang="en-US"/>
              <a:t>Created buy in and alignment from the development team</a:t>
            </a:r>
          </a:p>
          <a:p>
            <a:pPr marL="171450" lvl="1" indent="-171450">
              <a:buFont typeface="Arial"/>
              <a:buChar char="•"/>
            </a:pPr>
            <a:r>
              <a:rPr lang="en-US" dirty="0"/>
              <a:t>Goal of readme: include enough business/project/technical background so that anyone with technical experience (but </a:t>
            </a:r>
            <a:r>
              <a:rPr lang="en-US" dirty="0" err="1"/>
              <a:t>notproject</a:t>
            </a:r>
            <a:r>
              <a:rPr lang="en-US" dirty="0"/>
              <a:t> familiarity) could come behind you and reproduce your pipeline/project/deployment without </a:t>
            </a:r>
            <a:r>
              <a:rPr lang="en-US" dirty="0" err="1"/>
              <a:t>anyadditional</a:t>
            </a:r>
            <a:r>
              <a:rPr lang="en-US" dirty="0"/>
              <a:t> supports</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B51B4FD-F2BA-4018-BD0F-A3E9E7F13D15}" type="slidenum">
              <a:rPr lang="en-US"/>
              <a:t>26</a:t>
            </a:fld>
            <a:endParaRPr lang="en-US"/>
          </a:p>
        </p:txBody>
      </p:sp>
    </p:spTree>
    <p:extLst>
      <p:ext uri="{BB962C8B-B14F-4D97-AF65-F5344CB8AC3E}">
        <p14:creationId xmlns:p14="http://schemas.microsoft.com/office/powerpoint/2010/main" val="3984005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EA81-F553-E818-3D0D-42BEAC00C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EEA87-F3D7-4603-1ED9-AA0A20A51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E9F2A-F969-B54A-45E5-D85677E97A85}"/>
              </a:ext>
            </a:extLst>
          </p:cNvPr>
          <p:cNvSpPr>
            <a:spLocks noGrp="1"/>
          </p:cNvSpPr>
          <p:nvPr>
            <p:ph type="body" idx="1"/>
          </p:nvPr>
        </p:nvSpPr>
        <p:spPr/>
        <p:txBody>
          <a:bodyPr/>
          <a:lstStyle/>
          <a:p>
            <a:r>
              <a:rPr lang="en-US" dirty="0">
                <a:ea typeface="Calibri"/>
                <a:cs typeface="Calibri"/>
              </a:rPr>
              <a:t>KC</a:t>
            </a:r>
          </a:p>
          <a:p>
            <a:r>
              <a:rPr lang="en-US" dirty="0">
                <a:solidFill>
                  <a:srgbClr val="00B050"/>
                </a:solidFill>
              </a:rPr>
              <a:t>Metaphor: top-roping and clipping into anchors to protect your fall</a:t>
            </a:r>
            <a:endParaRPr lang="en-US">
              <a:solidFill>
                <a:srgbClr val="000000"/>
              </a:solidFill>
              <a:ea typeface="Calibri" panose="020F0502020204030204"/>
              <a:cs typeface="Calibri" panose="020F0502020204030204"/>
            </a:endParaRPr>
          </a:p>
          <a:p>
            <a:r>
              <a:rPr lang="en-US" dirty="0">
                <a:solidFill>
                  <a:srgbClr val="00B050"/>
                </a:solidFill>
                <a:ea typeface="Calibri"/>
                <a:cs typeface="Calibri"/>
              </a:rPr>
              <a:t>Top rope, top is readme, show some steps leading up to the top</a:t>
            </a:r>
          </a:p>
          <a:p>
            <a:pPr indent="-285750"/>
            <a:r>
              <a:rPr lang="en-US" dirty="0"/>
              <a:t>Avoid losing ground when team members/developers are not available</a:t>
            </a:r>
            <a:endParaRPr lang="en-US" dirty="0">
              <a:ea typeface="Calibri"/>
              <a:cs typeface="Calibri"/>
            </a:endParaRPr>
          </a:p>
          <a:p>
            <a:r>
              <a:rPr lang="en-US" dirty="0"/>
              <a:t>Generate ownership and pride from developers and business</a:t>
            </a:r>
            <a:endParaRPr lang="en-US" dirty="0">
              <a:ea typeface="Calibri" panose="020F0502020204030204"/>
              <a:cs typeface="Calibri" panose="020F0502020204030204"/>
            </a:endParaRPr>
          </a:p>
          <a:p>
            <a:r>
              <a:rPr lang="en-US" dirty="0">
                <a:ea typeface="Calibri" panose="020F0502020204030204"/>
                <a:cs typeface="Calibri" panose="020F0502020204030204"/>
              </a:rPr>
              <a:t>Code with reproducibility in mind</a:t>
            </a:r>
          </a:p>
          <a:p>
            <a:r>
              <a:rPr lang="en-US" dirty="0"/>
              <a:t>Teach others to fish</a:t>
            </a:r>
            <a:endParaRPr lang="en-US" dirty="0">
              <a:ea typeface="Calibri" panose="020F0502020204030204"/>
              <a:cs typeface="Calibri" panose="020F0502020204030204"/>
            </a:endParaRPr>
          </a:p>
          <a:p>
            <a:r>
              <a:rPr lang="en-US" dirty="0"/>
              <a:t>Stay curious</a:t>
            </a:r>
            <a:endParaRPr lang="en-US" dirty="0">
              <a:ea typeface="Calibri" panose="020F0502020204030204"/>
              <a:cs typeface="Calibri" panose="020F0502020204030204"/>
            </a:endParaRPr>
          </a:p>
          <a:p>
            <a:r>
              <a:rPr lang="en-US" dirty="0"/>
              <a:t>Example: Standardized README published "business publicly" (bitbucket at your business)</a:t>
            </a:r>
            <a:endParaRPr lang="en-US" dirty="0">
              <a:ea typeface="Calibri" panose="020F0502020204030204"/>
              <a:cs typeface="Calibri" panose="020F0502020204030204"/>
            </a:endParaRPr>
          </a:p>
          <a:p>
            <a:pPr marL="171450" lvl="1" indent="-171450">
              <a:buFont typeface="Arial"/>
              <a:buChar char="•"/>
            </a:pPr>
            <a:r>
              <a:rPr lang="en-US"/>
              <a:t>Created buy in and alignment from the development team</a:t>
            </a:r>
          </a:p>
          <a:p>
            <a:pPr marL="171450" lvl="1" indent="-171450">
              <a:buFont typeface="Arial"/>
              <a:buChar char="•"/>
            </a:pPr>
            <a:r>
              <a:rPr lang="en-US" dirty="0"/>
              <a:t>Goal of readme: include enough business/project/technical background so that anyone with technical experience (but </a:t>
            </a:r>
            <a:r>
              <a:rPr lang="en-US" dirty="0" err="1"/>
              <a:t>notproject</a:t>
            </a:r>
            <a:r>
              <a:rPr lang="en-US" dirty="0"/>
              <a:t> familiarity) could come behind you and reproduce your pipeline/project/deployment without </a:t>
            </a:r>
            <a:r>
              <a:rPr lang="en-US" dirty="0" err="1"/>
              <a:t>anyadditional</a:t>
            </a:r>
            <a:r>
              <a:rPr lang="en-US" dirty="0"/>
              <a:t> supports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8F470755-DF94-F8E9-FA92-5EA6DB1B99D5}"/>
              </a:ext>
            </a:extLst>
          </p:cNvPr>
          <p:cNvSpPr>
            <a:spLocks noGrp="1"/>
          </p:cNvSpPr>
          <p:nvPr>
            <p:ph type="sldNum" sz="quarter" idx="5"/>
          </p:nvPr>
        </p:nvSpPr>
        <p:spPr/>
        <p:txBody>
          <a:bodyPr/>
          <a:lstStyle/>
          <a:p>
            <a:fld id="{AB51B4FD-F2BA-4018-BD0F-A3E9E7F13D15}" type="slidenum">
              <a:rPr lang="en-US"/>
              <a:t>27</a:t>
            </a:fld>
            <a:endParaRPr lang="en-US"/>
          </a:p>
        </p:txBody>
      </p:sp>
    </p:spTree>
    <p:extLst>
      <p:ext uri="{BB962C8B-B14F-4D97-AF65-F5344CB8AC3E}">
        <p14:creationId xmlns:p14="http://schemas.microsoft.com/office/powerpoint/2010/main" val="80698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6892-E45F-79E8-8E8A-5E2C18A31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0A275-BBB2-1DC8-0972-6451D7B8B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FBCBE-3731-2236-9372-0D43A239C5FA}"/>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B8EB0AFD-58A3-4C07-3DCE-C59A7386C2D0}"/>
              </a:ext>
            </a:extLst>
          </p:cNvPr>
          <p:cNvSpPr>
            <a:spLocks noGrp="1"/>
          </p:cNvSpPr>
          <p:nvPr>
            <p:ph type="sldNum" sz="quarter" idx="5"/>
          </p:nvPr>
        </p:nvSpPr>
        <p:spPr/>
        <p:txBody>
          <a:bodyPr/>
          <a:lstStyle/>
          <a:p>
            <a:fld id="{AB51B4FD-F2BA-4018-BD0F-A3E9E7F13D15}" type="slidenum">
              <a:rPr lang="en-US"/>
              <a:t>28</a:t>
            </a:fld>
            <a:endParaRPr lang="en-US"/>
          </a:p>
        </p:txBody>
      </p:sp>
    </p:spTree>
    <p:extLst>
      <p:ext uri="{BB962C8B-B14F-4D97-AF65-F5344CB8AC3E}">
        <p14:creationId xmlns:p14="http://schemas.microsoft.com/office/powerpoint/2010/main" val="14422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8DD63-AB28-8016-13B5-658E24695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2FAD1-8D0A-2F23-A311-433EE72F4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CF0DD-1987-3E6F-16E3-D6EFCD3F76B0}"/>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EFAD9017-BC2A-94C7-B057-E11632E64FF5}"/>
              </a:ext>
            </a:extLst>
          </p:cNvPr>
          <p:cNvSpPr>
            <a:spLocks noGrp="1"/>
          </p:cNvSpPr>
          <p:nvPr>
            <p:ph type="sldNum" sz="quarter" idx="5"/>
          </p:nvPr>
        </p:nvSpPr>
        <p:spPr/>
        <p:txBody>
          <a:bodyPr/>
          <a:lstStyle/>
          <a:p>
            <a:fld id="{AB51B4FD-F2BA-4018-BD0F-A3E9E7F13D15}" type="slidenum">
              <a:rPr lang="en-US"/>
              <a:t>29</a:t>
            </a:fld>
            <a:endParaRPr lang="en-US"/>
          </a:p>
        </p:txBody>
      </p:sp>
    </p:spTree>
    <p:extLst>
      <p:ext uri="{BB962C8B-B14F-4D97-AF65-F5344CB8AC3E}">
        <p14:creationId xmlns:p14="http://schemas.microsoft.com/office/powerpoint/2010/main" val="272285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2D36-30DA-F23D-253D-61125F06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44A3E-BE43-8681-A854-3DE4B9F4F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626AE-FE33-42A3-009D-0ED1A1A5E604}"/>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1ADC82FF-0136-37F4-FFDB-6D9C9D58D75F}"/>
              </a:ext>
            </a:extLst>
          </p:cNvPr>
          <p:cNvSpPr>
            <a:spLocks noGrp="1"/>
          </p:cNvSpPr>
          <p:nvPr>
            <p:ph type="sldNum" sz="quarter" idx="5"/>
          </p:nvPr>
        </p:nvSpPr>
        <p:spPr/>
        <p:txBody>
          <a:bodyPr/>
          <a:lstStyle/>
          <a:p>
            <a:fld id="{AB51B4FD-F2BA-4018-BD0F-A3E9E7F13D15}" type="slidenum">
              <a:rPr lang="en-US"/>
              <a:t>3</a:t>
            </a:fld>
            <a:endParaRPr lang="en-US"/>
          </a:p>
        </p:txBody>
      </p:sp>
    </p:spTree>
    <p:extLst>
      <p:ext uri="{BB962C8B-B14F-4D97-AF65-F5344CB8AC3E}">
        <p14:creationId xmlns:p14="http://schemas.microsoft.com/office/powerpoint/2010/main" val="2382135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78BAC-D669-39BB-4733-101D2056E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64B84-0436-6811-87B2-AC8EB67F2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7D01D-7CD0-2B8E-7A67-16BA0B1038A2}"/>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B8CDBE08-2E82-2029-222A-28E4D407CB03}"/>
              </a:ext>
            </a:extLst>
          </p:cNvPr>
          <p:cNvSpPr>
            <a:spLocks noGrp="1"/>
          </p:cNvSpPr>
          <p:nvPr>
            <p:ph type="sldNum" sz="quarter" idx="5"/>
          </p:nvPr>
        </p:nvSpPr>
        <p:spPr/>
        <p:txBody>
          <a:bodyPr/>
          <a:lstStyle/>
          <a:p>
            <a:fld id="{AB51B4FD-F2BA-4018-BD0F-A3E9E7F13D15}" type="slidenum">
              <a:rPr lang="en-US"/>
              <a:t>30</a:t>
            </a:fld>
            <a:endParaRPr lang="en-US"/>
          </a:p>
        </p:txBody>
      </p:sp>
    </p:spTree>
    <p:extLst>
      <p:ext uri="{BB962C8B-B14F-4D97-AF65-F5344CB8AC3E}">
        <p14:creationId xmlns:p14="http://schemas.microsoft.com/office/powerpoint/2010/main" val="1819107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09AD-011C-4851-81F2-93091FE05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D4DFED-1622-A6EE-CF08-BD52E6F11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E60DF6-7FE8-7CCC-2290-02BFAFC3F98D}"/>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70284507-F24C-8559-2060-76419BA45906}"/>
              </a:ext>
            </a:extLst>
          </p:cNvPr>
          <p:cNvSpPr>
            <a:spLocks noGrp="1"/>
          </p:cNvSpPr>
          <p:nvPr>
            <p:ph type="sldNum" sz="quarter" idx="5"/>
          </p:nvPr>
        </p:nvSpPr>
        <p:spPr/>
        <p:txBody>
          <a:bodyPr/>
          <a:lstStyle/>
          <a:p>
            <a:fld id="{AB51B4FD-F2BA-4018-BD0F-A3E9E7F13D15}" type="slidenum">
              <a:rPr lang="en-US"/>
              <a:t>31</a:t>
            </a:fld>
            <a:endParaRPr lang="en-US"/>
          </a:p>
        </p:txBody>
      </p:sp>
    </p:spTree>
    <p:extLst>
      <p:ext uri="{BB962C8B-B14F-4D97-AF65-F5344CB8AC3E}">
        <p14:creationId xmlns:p14="http://schemas.microsoft.com/office/powerpoint/2010/main" val="3232449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1EE-CD89-C452-BD80-67F89225D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A4EC0-6CA9-AEB9-5F07-ECCDB66C3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B74FD-BAF6-2F5D-C6BC-D3E31BEC6FB3}"/>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4FB65B2B-E718-BD45-5173-8D00CB9677F6}"/>
              </a:ext>
            </a:extLst>
          </p:cNvPr>
          <p:cNvSpPr>
            <a:spLocks noGrp="1"/>
          </p:cNvSpPr>
          <p:nvPr>
            <p:ph type="sldNum" sz="quarter" idx="5"/>
          </p:nvPr>
        </p:nvSpPr>
        <p:spPr/>
        <p:txBody>
          <a:bodyPr/>
          <a:lstStyle/>
          <a:p>
            <a:fld id="{AB51B4FD-F2BA-4018-BD0F-A3E9E7F13D15}" type="slidenum">
              <a:rPr lang="en-US"/>
              <a:t>32</a:t>
            </a:fld>
            <a:endParaRPr lang="en-US"/>
          </a:p>
        </p:txBody>
      </p:sp>
    </p:spTree>
    <p:extLst>
      <p:ext uri="{BB962C8B-B14F-4D97-AF65-F5344CB8AC3E}">
        <p14:creationId xmlns:p14="http://schemas.microsoft.com/office/powerpoint/2010/main" val="3917689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9C07-0DFD-CD28-7916-3D47C451B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515AA-A09F-7E2E-EFFB-0F5024311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470484-FFD6-86B1-89ED-739C3A2566B6}"/>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810335FC-EB0F-1DD7-0489-7ED08B10D772}"/>
              </a:ext>
            </a:extLst>
          </p:cNvPr>
          <p:cNvSpPr>
            <a:spLocks noGrp="1"/>
          </p:cNvSpPr>
          <p:nvPr>
            <p:ph type="sldNum" sz="quarter" idx="5"/>
          </p:nvPr>
        </p:nvSpPr>
        <p:spPr/>
        <p:txBody>
          <a:bodyPr/>
          <a:lstStyle/>
          <a:p>
            <a:fld id="{AB51B4FD-F2BA-4018-BD0F-A3E9E7F13D15}" type="slidenum">
              <a:rPr lang="en-US"/>
              <a:t>33</a:t>
            </a:fld>
            <a:endParaRPr lang="en-US"/>
          </a:p>
        </p:txBody>
      </p:sp>
    </p:spTree>
    <p:extLst>
      <p:ext uri="{BB962C8B-B14F-4D97-AF65-F5344CB8AC3E}">
        <p14:creationId xmlns:p14="http://schemas.microsoft.com/office/powerpoint/2010/main" val="2609900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CCFB8-C4F8-9852-6EC6-DB583F980E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67339-1AFC-F9DC-919B-5B6AC3DF3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2D0FB-BF2E-375F-02D9-4C258D7903AD}"/>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2DC9DD17-D53C-FBD5-FD47-2C380E9CFB2B}"/>
              </a:ext>
            </a:extLst>
          </p:cNvPr>
          <p:cNvSpPr>
            <a:spLocks noGrp="1"/>
          </p:cNvSpPr>
          <p:nvPr>
            <p:ph type="sldNum" sz="quarter" idx="5"/>
          </p:nvPr>
        </p:nvSpPr>
        <p:spPr/>
        <p:txBody>
          <a:bodyPr/>
          <a:lstStyle/>
          <a:p>
            <a:fld id="{AB51B4FD-F2BA-4018-BD0F-A3E9E7F13D15}" type="slidenum">
              <a:rPr lang="en-US"/>
              <a:t>34</a:t>
            </a:fld>
            <a:endParaRPr lang="en-US"/>
          </a:p>
        </p:txBody>
      </p:sp>
    </p:spTree>
    <p:extLst>
      <p:ext uri="{BB962C8B-B14F-4D97-AF65-F5344CB8AC3E}">
        <p14:creationId xmlns:p14="http://schemas.microsoft.com/office/powerpoint/2010/main" val="405797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2EA20-B9E1-FEC5-340A-330E4F9D4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8FF5DB-9216-2250-05DF-5F9540328D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64141-83C5-E1E3-617C-1B44474C0AC7}"/>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72FAF97B-D853-DE19-C7A8-709DD37A5CF7}"/>
              </a:ext>
            </a:extLst>
          </p:cNvPr>
          <p:cNvSpPr>
            <a:spLocks noGrp="1"/>
          </p:cNvSpPr>
          <p:nvPr>
            <p:ph type="sldNum" sz="quarter" idx="5"/>
          </p:nvPr>
        </p:nvSpPr>
        <p:spPr/>
        <p:txBody>
          <a:bodyPr/>
          <a:lstStyle/>
          <a:p>
            <a:fld id="{AB51B4FD-F2BA-4018-BD0F-A3E9E7F13D15}" type="slidenum">
              <a:rPr lang="en-US"/>
              <a:t>4</a:t>
            </a:fld>
            <a:endParaRPr lang="en-US"/>
          </a:p>
        </p:txBody>
      </p:sp>
    </p:spTree>
    <p:extLst>
      <p:ext uri="{BB962C8B-B14F-4D97-AF65-F5344CB8AC3E}">
        <p14:creationId xmlns:p14="http://schemas.microsoft.com/office/powerpoint/2010/main" val="179186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74CB-6DB4-C6DC-ED16-992D58972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66057-AB40-7F78-D1ED-E83B8631B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793F-69D5-3B8B-8228-52D7AB8B4E9E}"/>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1B6B1D08-43C2-CF65-9E9F-1CA4BAD4204B}"/>
              </a:ext>
            </a:extLst>
          </p:cNvPr>
          <p:cNvSpPr>
            <a:spLocks noGrp="1"/>
          </p:cNvSpPr>
          <p:nvPr>
            <p:ph type="sldNum" sz="quarter" idx="5"/>
          </p:nvPr>
        </p:nvSpPr>
        <p:spPr/>
        <p:txBody>
          <a:bodyPr/>
          <a:lstStyle/>
          <a:p>
            <a:fld id="{AB51B4FD-F2BA-4018-BD0F-A3E9E7F13D15}" type="slidenum">
              <a:rPr lang="en-US"/>
              <a:t>5</a:t>
            </a:fld>
            <a:endParaRPr lang="en-US"/>
          </a:p>
        </p:txBody>
      </p:sp>
    </p:spTree>
    <p:extLst>
      <p:ext uri="{BB962C8B-B14F-4D97-AF65-F5344CB8AC3E}">
        <p14:creationId xmlns:p14="http://schemas.microsoft.com/office/powerpoint/2010/main" val="222081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KF</a:t>
            </a:r>
          </a:p>
          <a:p>
            <a:r>
              <a:rPr lang="en-US" dirty="0">
                <a:ea typeface="Calibri"/>
                <a:cs typeface="Calibri"/>
              </a:rPr>
              <a:t>We are going to walk you through a case study of a problem we solved at work and how paired programming allowed us to deploy it successfully</a:t>
            </a:r>
            <a:endParaRPr lang="en-US" dirty="0"/>
          </a:p>
          <a:p>
            <a:pPr marL="171450" indent="-171450">
              <a:buFont typeface="Arial"/>
              <a:buChar char="•"/>
            </a:pPr>
            <a:r>
              <a:rPr lang="en-US" dirty="0"/>
              <a:t>Vehicle parts imported in sea freight container</a:t>
            </a:r>
            <a:endParaRPr lang="en-US" dirty="0">
              <a:ea typeface="Calibri" panose="020F0502020204030204"/>
              <a:cs typeface="Calibri" panose="020F0502020204030204"/>
            </a:endParaRPr>
          </a:p>
          <a:p>
            <a:pPr marL="171450" indent="-171450">
              <a:buFont typeface="Arial"/>
              <a:buChar char="•"/>
            </a:pPr>
            <a:r>
              <a:rPr lang="en-US" b="1" dirty="0"/>
              <a:t>Team-level deployment within a single department</a:t>
            </a:r>
            <a:endParaRPr lang="en-US" b="1" dirty="0">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B51B4FD-F2BA-4018-BD0F-A3E9E7F13D15}" type="slidenum">
              <a:t>6</a:t>
            </a:fld>
            <a:endParaRPr lang="en-US"/>
          </a:p>
        </p:txBody>
      </p:sp>
    </p:spTree>
    <p:extLst>
      <p:ext uri="{BB962C8B-B14F-4D97-AF65-F5344CB8AC3E}">
        <p14:creationId xmlns:p14="http://schemas.microsoft.com/office/powerpoint/2010/main" val="155171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969A5-C784-508B-1DF7-8473BD262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60EB2-5A82-99F1-D1AB-82A3C3E53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38ADE-9ABF-A78C-2C6A-A05F05D775CE}"/>
              </a:ext>
            </a:extLst>
          </p:cNvPr>
          <p:cNvSpPr>
            <a:spLocks noGrp="1"/>
          </p:cNvSpPr>
          <p:nvPr>
            <p:ph type="body" idx="1"/>
          </p:nvPr>
        </p:nvSpPr>
        <p:spPr/>
        <p:txBody>
          <a:bodyPr/>
          <a:lstStyle/>
          <a:p>
            <a:r>
              <a:rPr lang="en-US" dirty="0">
                <a:ea typeface="Calibri"/>
                <a:cs typeface="Calibri"/>
              </a:rPr>
              <a:t>KF </a:t>
            </a:r>
            <a:endParaRPr lang="en-US" dirty="0"/>
          </a:p>
          <a:p>
            <a:r>
              <a:rPr lang="en-US" dirty="0"/>
              <a:t>But how do we </a:t>
            </a:r>
            <a:r>
              <a:rPr lang="en-US" b="1" u="sng" dirty="0"/>
              <a:t>deploy</a:t>
            </a:r>
            <a:r>
              <a:rPr lang="en-US" b="1" dirty="0"/>
              <a:t> </a:t>
            </a:r>
            <a:r>
              <a:rPr lang="en-US" dirty="0"/>
              <a:t>this thing so someone can (and will) actually use it??</a:t>
            </a:r>
            <a:endParaRPr lang="en-US" dirty="0">
              <a:ea typeface="Calibri"/>
              <a:cs typeface="Calibri"/>
            </a:endParaRPr>
          </a:p>
          <a:p>
            <a:r>
              <a:rPr lang="en-US" dirty="0">
                <a:ea typeface="Calibri"/>
                <a:cs typeface="Calibri"/>
              </a:rPr>
              <a:t>Technical Tooling: Laptop --&gt; team server</a:t>
            </a:r>
          </a:p>
          <a:p>
            <a:r>
              <a:rPr lang="en-US" dirty="0">
                <a:ea typeface="Calibri"/>
                <a:cs typeface="Calibri"/>
              </a:rPr>
              <a:t>Business Requirements: individual support --&gt; team support</a:t>
            </a:r>
          </a:p>
          <a:p>
            <a:endParaRPr lang="en-US" dirty="0">
              <a:ea typeface="Calibri"/>
              <a:cs typeface="Calibri"/>
            </a:endParaRPr>
          </a:p>
          <a:p>
            <a:r>
              <a:rPr lang="en-US" b="1" dirty="0"/>
              <a:t>The context of the problem isn’t the point here --&gt; the point is, paired programming supports team level deployments</a:t>
            </a:r>
          </a:p>
        </p:txBody>
      </p:sp>
      <p:sp>
        <p:nvSpPr>
          <p:cNvPr id="4" name="Slide Number Placeholder 3">
            <a:extLst>
              <a:ext uri="{FF2B5EF4-FFF2-40B4-BE49-F238E27FC236}">
                <a16:creationId xmlns:a16="http://schemas.microsoft.com/office/drawing/2014/main" id="{041C3524-AAF2-1347-E84E-E65B446D3F0F}"/>
              </a:ext>
            </a:extLst>
          </p:cNvPr>
          <p:cNvSpPr>
            <a:spLocks noGrp="1"/>
          </p:cNvSpPr>
          <p:nvPr>
            <p:ph type="sldNum" sz="quarter" idx="5"/>
          </p:nvPr>
        </p:nvSpPr>
        <p:spPr/>
        <p:txBody>
          <a:bodyPr/>
          <a:lstStyle/>
          <a:p>
            <a:fld id="{AB51B4FD-F2BA-4018-BD0F-A3E9E7F13D15}" type="slidenum">
              <a:t>7</a:t>
            </a:fld>
            <a:endParaRPr lang="en-US"/>
          </a:p>
        </p:txBody>
      </p:sp>
    </p:spTree>
    <p:extLst>
      <p:ext uri="{BB962C8B-B14F-4D97-AF65-F5344CB8AC3E}">
        <p14:creationId xmlns:p14="http://schemas.microsoft.com/office/powerpoint/2010/main" val="3020415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B4AD8-9B0D-6494-377E-BB149B5B3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47888-C094-2FEF-17FE-EA49CA104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35649-CE95-8309-BECC-22641C5EFE57}"/>
              </a:ext>
            </a:extLst>
          </p:cNvPr>
          <p:cNvSpPr>
            <a:spLocks noGrp="1"/>
          </p:cNvSpPr>
          <p:nvPr>
            <p:ph type="body" idx="1"/>
          </p:nvPr>
        </p:nvSpPr>
        <p:spPr/>
        <p:txBody>
          <a:bodyPr/>
          <a:lstStyle/>
          <a:p>
            <a:r>
              <a:rPr lang="en-US" dirty="0">
                <a:ea typeface="Calibri"/>
                <a:cs typeface="Calibri"/>
              </a:rPr>
              <a:t>KF</a:t>
            </a:r>
            <a:endParaRPr lang="en-US" dirty="0"/>
          </a:p>
          <a:p>
            <a:r>
              <a:rPr lang="en-US" b="1" dirty="0">
                <a:ea typeface="Calibri"/>
                <a:cs typeface="Calibri"/>
              </a:rPr>
              <a:t>Two competing project components: REACTIVITY (go fast!) and SUPPORT (takes time to develop)</a:t>
            </a:r>
          </a:p>
          <a:p>
            <a:endParaRPr lang="en-US" dirty="0">
              <a:ea typeface="Calibri"/>
              <a:cs typeface="Calibri"/>
            </a:endParaRPr>
          </a:p>
          <a:p>
            <a:r>
              <a:rPr lang="en-US" dirty="0"/>
              <a:t>Reactivity: the ability to iterate and adjust to changing requests or circumstances</a:t>
            </a:r>
            <a:endParaRPr lang="en-US" dirty="0">
              <a:ea typeface="Calibri"/>
              <a:cs typeface="Calibri"/>
            </a:endParaRPr>
          </a:p>
          <a:p>
            <a:r>
              <a:rPr lang="en-US" dirty="0">
                <a:ea typeface="Calibri"/>
                <a:cs typeface="Calibri"/>
              </a:rPr>
              <a:t>Paired Programming is how we moved from local to team server deployment</a:t>
            </a:r>
          </a:p>
          <a:p>
            <a:endParaRPr lang="en-US" dirty="0">
              <a:ea typeface="Calibri"/>
              <a:cs typeface="Calibri"/>
            </a:endParaRPr>
          </a:p>
        </p:txBody>
      </p:sp>
      <p:sp>
        <p:nvSpPr>
          <p:cNvPr id="4" name="Slide Number Placeholder 3">
            <a:extLst>
              <a:ext uri="{FF2B5EF4-FFF2-40B4-BE49-F238E27FC236}">
                <a16:creationId xmlns:a16="http://schemas.microsoft.com/office/drawing/2014/main" id="{E19EC0BE-BF8B-275F-0534-43DA61E30202}"/>
              </a:ext>
            </a:extLst>
          </p:cNvPr>
          <p:cNvSpPr>
            <a:spLocks noGrp="1"/>
          </p:cNvSpPr>
          <p:nvPr>
            <p:ph type="sldNum" sz="quarter" idx="5"/>
          </p:nvPr>
        </p:nvSpPr>
        <p:spPr/>
        <p:txBody>
          <a:bodyPr/>
          <a:lstStyle/>
          <a:p>
            <a:fld id="{AB51B4FD-F2BA-4018-BD0F-A3E9E7F13D15}" type="slidenum">
              <a:rPr lang="en-US"/>
              <a:t>8</a:t>
            </a:fld>
            <a:endParaRPr lang="en-US"/>
          </a:p>
        </p:txBody>
      </p:sp>
    </p:spTree>
    <p:extLst>
      <p:ext uri="{BB962C8B-B14F-4D97-AF65-F5344CB8AC3E}">
        <p14:creationId xmlns:p14="http://schemas.microsoft.com/office/powerpoint/2010/main" val="1924769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8257C-A008-DD4E-CB37-30292363D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FFE98-EEC2-813A-9C95-2A74E9A6A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05EB7-77FC-AFDF-7964-8745DDB381D5}"/>
              </a:ext>
            </a:extLst>
          </p:cNvPr>
          <p:cNvSpPr>
            <a:spLocks noGrp="1"/>
          </p:cNvSpPr>
          <p:nvPr>
            <p:ph type="body" idx="1"/>
          </p:nvPr>
        </p:nvSpPr>
        <p:spPr/>
        <p:txBody>
          <a:bodyPr/>
          <a:lstStyle/>
          <a:p>
            <a:r>
              <a:rPr lang="en-US" dirty="0">
                <a:ea typeface="Calibri"/>
                <a:cs typeface="Calibri"/>
              </a:rPr>
              <a:t>KF</a:t>
            </a:r>
          </a:p>
          <a:p>
            <a:pPr marL="342900" indent="-342900">
              <a:buAutoNum type="arabicPeriod"/>
            </a:pPr>
            <a:r>
              <a:rPr lang="en-US" dirty="0"/>
              <a:t>Business team acting as “innovation consultants“</a:t>
            </a:r>
          </a:p>
          <a:p>
            <a:pPr lvl="1"/>
            <a:endParaRPr lang="en-US" dirty="0"/>
          </a:p>
          <a:p>
            <a:pPr marL="342900" indent="-342900">
              <a:buAutoNum type="arabicPeriod"/>
            </a:pPr>
            <a:r>
              <a:rPr lang="en-US" dirty="0"/>
              <a:t>Quick iterations required</a:t>
            </a:r>
          </a:p>
          <a:p>
            <a:endParaRPr lang="en-US" dirty="0">
              <a:ea typeface="Calibri"/>
              <a:cs typeface="Calibri"/>
            </a:endParaRPr>
          </a:p>
          <a:p>
            <a:r>
              <a:rPr lang="en-US" dirty="0"/>
              <a:t>No enterprise deployment tools </a:t>
            </a:r>
          </a:p>
          <a:p>
            <a:r>
              <a:rPr lang="en-US" b="1" dirty="0"/>
              <a:t>With </a:t>
            </a:r>
            <a:r>
              <a:rPr lang="en-US" b="1" u="sng" dirty="0"/>
              <a:t>less</a:t>
            </a:r>
            <a:r>
              <a:rPr lang="en-US" b="1" dirty="0"/>
              <a:t> power comes more </a:t>
            </a:r>
            <a:r>
              <a:rPr lang="en-US" b="1" u="sng" dirty="0"/>
              <a:t>creativity</a:t>
            </a:r>
            <a:endParaRPr lang="en-US" b="1" dirty="0"/>
          </a:p>
          <a:p>
            <a:endParaRPr lang="en-US" u="sng" dirty="0"/>
          </a:p>
          <a:p>
            <a:r>
              <a:rPr lang="en-US" b="1" dirty="0"/>
              <a:t>Need to deploy incremental solutions before the problem becomes obsolete</a:t>
            </a:r>
            <a:endParaRPr lang="en-US" b="1"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205FE550-DB49-5BB8-6CA2-1D692ECB242A}"/>
              </a:ext>
            </a:extLst>
          </p:cNvPr>
          <p:cNvSpPr>
            <a:spLocks noGrp="1"/>
          </p:cNvSpPr>
          <p:nvPr>
            <p:ph type="sldNum" sz="quarter" idx="5"/>
          </p:nvPr>
        </p:nvSpPr>
        <p:spPr/>
        <p:txBody>
          <a:bodyPr/>
          <a:lstStyle/>
          <a:p>
            <a:fld id="{AB51B4FD-F2BA-4018-BD0F-A3E9E7F13D15}" type="slidenum">
              <a:t>9</a:t>
            </a:fld>
            <a:endParaRPr lang="en-US"/>
          </a:p>
        </p:txBody>
      </p:sp>
    </p:spTree>
    <p:extLst>
      <p:ext uri="{BB962C8B-B14F-4D97-AF65-F5344CB8AC3E}">
        <p14:creationId xmlns:p14="http://schemas.microsoft.com/office/powerpoint/2010/main" val="816959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33D482B-DF2D-42CD-8F8E-5D21CCCD8631}" type="datetimeFigureOut">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1114266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482B-DF2D-42CD-8F8E-5D21CCCD8631}" type="datetimeFigureOut">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1233391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482B-DF2D-42CD-8F8E-5D21CCCD8631}" type="datetimeFigureOut">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4032903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3D482B-DF2D-42CD-8F8E-5D21CCCD8631}" type="datetimeFigureOut">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6196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33D482B-DF2D-42CD-8F8E-5D21CCCD8631}" type="datetimeFigureOut">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921467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33D482B-DF2D-42CD-8F8E-5D21CCCD8631}" type="datetimeFigureOut">
              <a:rPr lang="en-US" smtClean="0"/>
              <a:t>8/25/2025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4172611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33D482B-DF2D-42CD-8F8E-5D21CCCD8631}" type="datetimeFigureOut">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50404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3D482B-DF2D-42CD-8F8E-5D21CCCD8631}" type="datetimeFigureOut">
              <a:rPr lang="en-US" smtClean="0"/>
              <a:t>8/25/2025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949201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D482B-DF2D-42CD-8F8E-5D21CCCD8631}" type="datetimeFigureOut">
              <a:rPr lang="en-US" smtClean="0"/>
              <a:t>8/25/2025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411792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D482B-DF2D-42CD-8F8E-5D21CCCD8631}" type="datetimeFigureOut">
              <a:rPr lang="en-US" smtClean="0"/>
              <a:t>8/25/2025</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364173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F33D482B-DF2D-42CD-8F8E-5D21CCCD8631}" type="datetimeFigureOut">
              <a:rPr lang="en-US" smtClean="0"/>
              <a:t>8/25/2025</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399342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33D482B-DF2D-42CD-8F8E-5D21CCCD8631}" type="datetimeFigureOut">
              <a:rPr lang="en-US" smtClean="0"/>
              <a:t>8/25/2025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FA97329-DDD0-4F63-818A-22230C6D27D5}" type="slidenum">
              <a:rPr lang="en-US" smtClean="0"/>
              <a:t>‹#›</a:t>
            </a:fld>
            <a:endParaRPr lang="en-US"/>
          </a:p>
        </p:txBody>
      </p:sp>
    </p:spTree>
    <p:extLst>
      <p:ext uri="{BB962C8B-B14F-4D97-AF65-F5344CB8AC3E}">
        <p14:creationId xmlns:p14="http://schemas.microsoft.com/office/powerpoint/2010/main" val="2644084366"/>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the-liberators/in-depth-the-costs-and-benefits-of-pair-programming-b4b54b27c6ff"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2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6.gif"/><Relationship Id="rId4" Type="http://schemas.openxmlformats.org/officeDocument/2006/relationships/image" Target="../media/image39.gif"/></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docs.posit.co/ide/user/ide/guide/publish/connecting.html" TargetMode="External"/><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9.pn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https://docs.posit.co/connect/user/vetiver/" TargetMode="Externa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23.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E9C0-AF7C-926F-7C06-E0535F9C8136}"/>
              </a:ext>
            </a:extLst>
          </p:cNvPr>
          <p:cNvSpPr>
            <a:spLocks noGrp="1"/>
          </p:cNvSpPr>
          <p:nvPr>
            <p:ph type="ctrTitle"/>
          </p:nvPr>
        </p:nvSpPr>
        <p:spPr>
          <a:xfrm>
            <a:off x="1524000" y="1853883"/>
            <a:ext cx="9144000" cy="2387600"/>
          </a:xfrm>
        </p:spPr>
        <p:txBody>
          <a:bodyPr>
            <a:noAutofit/>
          </a:bodyPr>
          <a:lstStyle/>
          <a:p>
            <a:r>
              <a:rPr lang="en-US" sz="3200" b="1" dirty="0"/>
              <a:t>Self-sufficient deployment: </a:t>
            </a:r>
            <a:br>
              <a:rPr lang="en-US" sz="3200" b="1" dirty="0"/>
            </a:br>
            <a:r>
              <a:rPr lang="en-US" sz="3200" b="1" dirty="0"/>
              <a:t>using </a:t>
            </a:r>
            <a:r>
              <a:rPr lang="en-US" sz="3200" b="1" dirty="0" err="1"/>
              <a:t>pairED</a:t>
            </a:r>
            <a:r>
              <a:rPr lang="en-US" sz="3200" b="1" dirty="0"/>
              <a:t> programming to have fun and sell your solutions</a:t>
            </a:r>
            <a:endParaRPr lang="en-US" sz="3200" dirty="0"/>
          </a:p>
        </p:txBody>
      </p:sp>
      <p:sp>
        <p:nvSpPr>
          <p:cNvPr id="3" name="Subtitle 2">
            <a:extLst>
              <a:ext uri="{FF2B5EF4-FFF2-40B4-BE49-F238E27FC236}">
                <a16:creationId xmlns:a16="http://schemas.microsoft.com/office/drawing/2014/main" id="{9612831F-6F0C-127E-27A2-D37E837EF3B4}"/>
              </a:ext>
            </a:extLst>
          </p:cNvPr>
          <p:cNvSpPr>
            <a:spLocks noGrp="1"/>
          </p:cNvSpPr>
          <p:nvPr>
            <p:ph type="subTitle" idx="1"/>
          </p:nvPr>
        </p:nvSpPr>
        <p:spPr>
          <a:xfrm>
            <a:off x="1524000" y="4907756"/>
            <a:ext cx="9144000" cy="1655762"/>
          </a:xfrm>
        </p:spPr>
        <p:txBody>
          <a:bodyPr/>
          <a:lstStyle/>
          <a:p>
            <a:r>
              <a:rPr lang="en-US"/>
              <a:t>Kristin Carr</a:t>
            </a:r>
          </a:p>
          <a:p>
            <a:r>
              <a:rPr lang="en-US"/>
              <a:t>Kris Fabick</a:t>
            </a:r>
          </a:p>
        </p:txBody>
      </p:sp>
    </p:spTree>
    <p:extLst>
      <p:ext uri="{BB962C8B-B14F-4D97-AF65-F5344CB8AC3E}">
        <p14:creationId xmlns:p14="http://schemas.microsoft.com/office/powerpoint/2010/main" val="3902450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BB98A-BA6A-2DC4-4CC1-17335D8E8A5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B693EAF-F89D-6135-CD1B-E58A918D395F}"/>
              </a:ext>
            </a:extLst>
          </p:cNvPr>
          <p:cNvSpPr txBox="1"/>
          <p:nvPr/>
        </p:nvSpPr>
        <p:spPr>
          <a:xfrm>
            <a:off x="508559" y="137364"/>
            <a:ext cx="11712244" cy="523220"/>
          </a:xfrm>
          <a:prstGeom prst="rect">
            <a:avLst/>
          </a:prstGeom>
          <a:noFill/>
        </p:spPr>
        <p:txBody>
          <a:bodyPr wrap="square" lIns="91440" tIns="45720" rIns="91440" bIns="45720" rtlCol="0" anchor="t">
            <a:spAutoFit/>
          </a:bodyPr>
          <a:lstStyle/>
          <a:p>
            <a:r>
              <a:rPr lang="en-US" sz="2800"/>
              <a:t>Problem 2: Solutions need to be STABLE</a:t>
            </a:r>
            <a:endParaRPr lang="en-US"/>
          </a:p>
        </p:txBody>
      </p:sp>
      <p:sp>
        <p:nvSpPr>
          <p:cNvPr id="11" name="TextBox 10">
            <a:extLst>
              <a:ext uri="{FF2B5EF4-FFF2-40B4-BE49-F238E27FC236}">
                <a16:creationId xmlns:a16="http://schemas.microsoft.com/office/drawing/2014/main" id="{7570077C-0715-F902-006B-441141008EC3}"/>
              </a:ext>
            </a:extLst>
          </p:cNvPr>
          <p:cNvSpPr txBox="1"/>
          <p:nvPr/>
        </p:nvSpPr>
        <p:spPr>
          <a:xfrm>
            <a:off x="357484" y="1721720"/>
            <a:ext cx="49253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Calibri"/>
                <a:cs typeface="Calibri"/>
              </a:rPr>
              <a:t>Stability requires </a:t>
            </a:r>
            <a:r>
              <a:rPr lang="en-US" sz="2400" i="1" dirty="0">
                <a:latin typeface="Calibri"/>
                <a:ea typeface="Calibri"/>
                <a:cs typeface="Calibri"/>
              </a:rPr>
              <a:t>sufficient </a:t>
            </a:r>
            <a:r>
              <a:rPr lang="en-US" sz="2400" dirty="0">
                <a:latin typeface="Calibri"/>
                <a:ea typeface="Calibri"/>
                <a:cs typeface="Calibri"/>
              </a:rPr>
              <a:t>support </a:t>
            </a:r>
            <a:endParaRPr lang="en-US" dirty="0"/>
          </a:p>
          <a:p>
            <a:pPr lvl="1"/>
            <a:endParaRPr lang="en-US">
              <a:latin typeface="Aptos" panose="02110004020202020204"/>
              <a:ea typeface="Calibri"/>
              <a:cs typeface="Calibri"/>
            </a:endParaRPr>
          </a:p>
        </p:txBody>
      </p:sp>
      <p:pic>
        <p:nvPicPr>
          <p:cNvPr id="2" name="Picture 1" descr="A green bike with black background&#10;&#10;AI-generated content may be incorrect.">
            <a:extLst>
              <a:ext uri="{FF2B5EF4-FFF2-40B4-BE49-F238E27FC236}">
                <a16:creationId xmlns:a16="http://schemas.microsoft.com/office/drawing/2014/main" id="{CA549F8F-CE5C-F3B6-9F3E-60453AFAB55B}"/>
              </a:ext>
            </a:extLst>
          </p:cNvPr>
          <p:cNvPicPr>
            <a:picLocks noChangeAspect="1"/>
          </p:cNvPicPr>
          <p:nvPr/>
        </p:nvPicPr>
        <p:blipFill>
          <a:blip r:embed="rId3"/>
          <a:stretch>
            <a:fillRect/>
          </a:stretch>
        </p:blipFill>
        <p:spPr>
          <a:xfrm>
            <a:off x="1409015" y="4559537"/>
            <a:ext cx="2181225" cy="1714500"/>
          </a:xfrm>
          <a:prstGeom prst="rect">
            <a:avLst/>
          </a:prstGeom>
        </p:spPr>
      </p:pic>
      <p:pic>
        <p:nvPicPr>
          <p:cNvPr id="7" name="Picture 6" descr="A pink bicycle with a basket&#10;&#10;AI-generated content may be incorrect.">
            <a:extLst>
              <a:ext uri="{FF2B5EF4-FFF2-40B4-BE49-F238E27FC236}">
                <a16:creationId xmlns:a16="http://schemas.microsoft.com/office/drawing/2014/main" id="{AFEA3B76-FA28-782B-605C-443CCB21B0B2}"/>
              </a:ext>
            </a:extLst>
          </p:cNvPr>
          <p:cNvPicPr>
            <a:picLocks noChangeAspect="1"/>
          </p:cNvPicPr>
          <p:nvPr/>
        </p:nvPicPr>
        <p:blipFill>
          <a:blip r:embed="rId4"/>
          <a:stretch>
            <a:fillRect/>
          </a:stretch>
        </p:blipFill>
        <p:spPr>
          <a:xfrm>
            <a:off x="4248507" y="3988886"/>
            <a:ext cx="2650430" cy="2866243"/>
          </a:xfrm>
          <a:prstGeom prst="rect">
            <a:avLst/>
          </a:prstGeom>
        </p:spPr>
      </p:pic>
      <p:sp>
        <p:nvSpPr>
          <p:cNvPr id="3" name="Arrow: Right 2">
            <a:extLst>
              <a:ext uri="{FF2B5EF4-FFF2-40B4-BE49-F238E27FC236}">
                <a16:creationId xmlns:a16="http://schemas.microsoft.com/office/drawing/2014/main" id="{2FD40033-05F9-420F-F22D-CF43E051BA27}"/>
              </a:ext>
            </a:extLst>
          </p:cNvPr>
          <p:cNvSpPr/>
          <p:nvPr/>
        </p:nvSpPr>
        <p:spPr>
          <a:xfrm>
            <a:off x="3692517" y="5218891"/>
            <a:ext cx="655538" cy="420534"/>
          </a:xfrm>
          <a:prstGeom prst="rightArrow">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66054783-F16E-EEBF-49B0-CF1FDE1F551B}"/>
              </a:ext>
            </a:extLst>
          </p:cNvPr>
          <p:cNvSpPr/>
          <p:nvPr/>
        </p:nvSpPr>
        <p:spPr>
          <a:xfrm>
            <a:off x="6998252" y="5218890"/>
            <a:ext cx="655538" cy="420534"/>
          </a:xfrm>
          <a:prstGeom prst="rightArrow">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hild standing outside a store&#10;&#10;AI-generated content may be incorrect.">
            <a:extLst>
              <a:ext uri="{FF2B5EF4-FFF2-40B4-BE49-F238E27FC236}">
                <a16:creationId xmlns:a16="http://schemas.microsoft.com/office/drawing/2014/main" id="{A33637E2-BE87-F68D-6669-3852D307B279}"/>
              </a:ext>
            </a:extLst>
          </p:cNvPr>
          <p:cNvPicPr>
            <a:picLocks noChangeAspect="1"/>
          </p:cNvPicPr>
          <p:nvPr/>
        </p:nvPicPr>
        <p:blipFill>
          <a:blip r:embed="rId5"/>
          <a:srcRect l="39721" t="21780" r="12026" b="38930"/>
          <a:stretch>
            <a:fillRect/>
          </a:stretch>
        </p:blipFill>
        <p:spPr>
          <a:xfrm>
            <a:off x="8345870" y="131379"/>
            <a:ext cx="3427809" cy="3876943"/>
          </a:xfrm>
          <a:prstGeom prst="rect">
            <a:avLst/>
          </a:prstGeom>
        </p:spPr>
      </p:pic>
      <p:sp>
        <p:nvSpPr>
          <p:cNvPr id="5" name="TextBox 4">
            <a:extLst>
              <a:ext uri="{FF2B5EF4-FFF2-40B4-BE49-F238E27FC236}">
                <a16:creationId xmlns:a16="http://schemas.microsoft.com/office/drawing/2014/main" id="{741E2247-F9C4-C641-0CC3-BB23DDE49F2F}"/>
              </a:ext>
            </a:extLst>
          </p:cNvPr>
          <p:cNvSpPr txBox="1"/>
          <p:nvPr/>
        </p:nvSpPr>
        <p:spPr>
          <a:xfrm>
            <a:off x="360344" y="2223136"/>
            <a:ext cx="5137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Calibri"/>
                <a:cs typeface="Calibri"/>
              </a:rPr>
              <a:t>(Or else everyone is angry crying)</a:t>
            </a:r>
          </a:p>
        </p:txBody>
      </p:sp>
      <p:pic>
        <p:nvPicPr>
          <p:cNvPr id="8" name="Picture 7" descr="A blue bicycle with a basket on the front&#10;&#10;AI-generated content may be incorrect.">
            <a:extLst>
              <a:ext uri="{FF2B5EF4-FFF2-40B4-BE49-F238E27FC236}">
                <a16:creationId xmlns:a16="http://schemas.microsoft.com/office/drawing/2014/main" id="{BB6F13E9-93D1-64D2-3CE9-1F2F5CD39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6034" y="4070205"/>
            <a:ext cx="2650431" cy="2650431"/>
          </a:xfrm>
          <a:prstGeom prst="rect">
            <a:avLst/>
          </a:prstGeom>
        </p:spPr>
      </p:pic>
    </p:spTree>
    <p:extLst>
      <p:ext uri="{BB962C8B-B14F-4D97-AF65-F5344CB8AC3E}">
        <p14:creationId xmlns:p14="http://schemas.microsoft.com/office/powerpoint/2010/main" val="73437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5065-070E-1B0D-A7A7-BB5278AA0B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9CC01E-9B25-BACE-20CF-8C50F847CAC3}"/>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Embrace the Paradox: Paired Programming to the Rescue</a:t>
            </a:r>
          </a:p>
        </p:txBody>
      </p:sp>
      <p:sp>
        <p:nvSpPr>
          <p:cNvPr id="4" name="TextBox 3">
            <a:extLst>
              <a:ext uri="{FF2B5EF4-FFF2-40B4-BE49-F238E27FC236}">
                <a16:creationId xmlns:a16="http://schemas.microsoft.com/office/drawing/2014/main" id="{8E44D07B-16D8-6FC6-C4DE-87E2DAC17F6C}"/>
              </a:ext>
            </a:extLst>
          </p:cNvPr>
          <p:cNvSpPr txBox="1"/>
          <p:nvPr/>
        </p:nvSpPr>
        <p:spPr>
          <a:xfrm>
            <a:off x="4710" y="1373241"/>
            <a:ext cx="6298642" cy="3785652"/>
          </a:xfrm>
          <a:prstGeom prst="rect">
            <a:avLst/>
          </a:prstGeom>
          <a:noFill/>
        </p:spPr>
        <p:txBody>
          <a:bodyPr wrap="square" lIns="91440" tIns="45720" rIns="91440" bIns="45720" anchor="t">
            <a:spAutoFit/>
          </a:bodyPr>
          <a:lstStyle/>
          <a:p>
            <a:pPr lvl="1"/>
            <a:r>
              <a:rPr lang="en-US" sz="2400" dirty="0">
                <a:solidFill>
                  <a:srgbClr val="000000"/>
                </a:solidFill>
                <a:effectLst/>
                <a:latin typeface="Calibri"/>
                <a:ea typeface="Calibri"/>
                <a:cs typeface="Calibri"/>
              </a:rPr>
              <a:t>15% more time with 15% less defects</a:t>
            </a:r>
            <a:endParaRPr lang="en-US" dirty="0"/>
          </a:p>
          <a:p>
            <a:pPr lvl="1"/>
            <a:endParaRPr lang="en-US" sz="2400" dirty="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fontAlgn="ctr"/>
            <a:r>
              <a:rPr lang="en-US" sz="2400" dirty="0">
                <a:solidFill>
                  <a:srgbClr val="000000"/>
                </a:solidFill>
                <a:latin typeface="Calibri"/>
                <a:ea typeface="Calibri"/>
                <a:cs typeface="Calibri"/>
              </a:rPr>
              <a:t>90</a:t>
            </a:r>
            <a:r>
              <a:rPr lang="en-US" sz="2400" dirty="0">
                <a:solidFill>
                  <a:srgbClr val="000000"/>
                </a:solidFill>
                <a:effectLst/>
                <a:latin typeface="Calibri"/>
                <a:ea typeface="Calibri"/>
                <a:cs typeface="Calibri"/>
              </a:rPr>
              <a:t>% preferred working in pairs</a:t>
            </a:r>
            <a:endParaRPr lang="en-US" sz="2400" dirty="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r>
              <a:rPr lang="en-US" sz="2400" dirty="0">
                <a:solidFill>
                  <a:srgbClr val="000000"/>
                </a:solidFill>
                <a:latin typeface="Calibri"/>
                <a:ea typeface="Calibri"/>
                <a:cs typeface="Calibri"/>
              </a:rPr>
              <a:t>Solo developers passed ~75</a:t>
            </a:r>
            <a:r>
              <a:rPr lang="en-US" sz="2400" dirty="0">
                <a:solidFill>
                  <a:srgbClr val="000000"/>
                </a:solidFill>
                <a:effectLst/>
                <a:latin typeface="Calibri"/>
                <a:ea typeface="Calibri"/>
                <a:cs typeface="Calibri"/>
              </a:rPr>
              <a:t>% </a:t>
            </a:r>
            <a:r>
              <a:rPr lang="en-US" sz="2400" dirty="0">
                <a:solidFill>
                  <a:srgbClr val="000000"/>
                </a:solidFill>
                <a:latin typeface="Calibri"/>
                <a:ea typeface="Calibri"/>
                <a:cs typeface="Calibri"/>
              </a:rPr>
              <a:t>of test cases </a:t>
            </a:r>
            <a:endParaRPr lang="en-US" dirty="0"/>
          </a:p>
          <a:p>
            <a:pPr lvl="1"/>
            <a:r>
              <a:rPr lang="en-US" sz="2400" dirty="0">
                <a:solidFill>
                  <a:srgbClr val="000000"/>
                </a:solidFill>
                <a:latin typeface="Calibri"/>
                <a:ea typeface="Calibri"/>
                <a:cs typeface="Calibri"/>
              </a:rPr>
              <a:t>Paired developers passed ~90% of test cases</a:t>
            </a:r>
          </a:p>
        </p:txBody>
      </p:sp>
      <p:sp>
        <p:nvSpPr>
          <p:cNvPr id="6" name="TextBox 5">
            <a:extLst>
              <a:ext uri="{FF2B5EF4-FFF2-40B4-BE49-F238E27FC236}">
                <a16:creationId xmlns:a16="http://schemas.microsoft.com/office/drawing/2014/main" id="{80C16D7F-6952-96C3-0FB1-69957297FD47}"/>
              </a:ext>
            </a:extLst>
          </p:cNvPr>
          <p:cNvSpPr txBox="1"/>
          <p:nvPr/>
        </p:nvSpPr>
        <p:spPr>
          <a:xfrm>
            <a:off x="1066461" y="6409723"/>
            <a:ext cx="9605817" cy="338554"/>
          </a:xfrm>
          <a:prstGeom prst="rect">
            <a:avLst/>
          </a:prstGeom>
          <a:noFill/>
        </p:spPr>
        <p:txBody>
          <a:bodyPr wrap="square" lIns="91440" tIns="45720" rIns="91440" bIns="45720" anchor="t">
            <a:spAutoFit/>
          </a:bodyPr>
          <a:lstStyle/>
          <a:p>
            <a:r>
              <a:rPr lang="en-US" sz="1600" dirty="0">
                <a:solidFill>
                  <a:srgbClr val="0070C0"/>
                </a:solidFill>
                <a:ea typeface="+mn-lt"/>
                <a:cs typeface="+mn-lt"/>
                <a:hlinkClick r:id="rId3">
                  <a:extLst>
                    <a:ext uri="{A12FA001-AC4F-418D-AE19-62706E023703}">
                      <ahyp:hlinkClr xmlns:ahyp="http://schemas.microsoft.com/office/drawing/2018/hyperlinkcolor" val="tx"/>
                    </a:ext>
                  </a:extLst>
                </a:hlinkClick>
              </a:rPr>
              <a:t>https://medium.com/the-liberators/in-depth-the-costs-and-benefits-of-pair-programming-b4b54b27c6ff</a:t>
            </a:r>
            <a:endParaRPr lang="en-US" dirty="0">
              <a:solidFill>
                <a:srgbClr val="0070C0"/>
              </a:solidFill>
            </a:endParaRPr>
          </a:p>
        </p:txBody>
      </p:sp>
      <p:pic>
        <p:nvPicPr>
          <p:cNvPr id="11" name="Picture 10" descr="Stability to Help Your Business Thrive">
            <a:extLst>
              <a:ext uri="{FF2B5EF4-FFF2-40B4-BE49-F238E27FC236}">
                <a16:creationId xmlns:a16="http://schemas.microsoft.com/office/drawing/2014/main" id="{5E703631-2AEB-3BE8-F488-EB80D68F4137}"/>
              </a:ext>
            </a:extLst>
          </p:cNvPr>
          <p:cNvPicPr>
            <a:picLocks noChangeAspect="1"/>
          </p:cNvPicPr>
          <p:nvPr/>
        </p:nvPicPr>
        <p:blipFill>
          <a:blip r:embed="rId4"/>
          <a:stretch>
            <a:fillRect/>
          </a:stretch>
        </p:blipFill>
        <p:spPr>
          <a:xfrm>
            <a:off x="8333555" y="3871255"/>
            <a:ext cx="3486479" cy="2308006"/>
          </a:xfrm>
          <a:prstGeom prst="rect">
            <a:avLst/>
          </a:prstGeom>
        </p:spPr>
      </p:pic>
      <p:pic>
        <p:nvPicPr>
          <p:cNvPr id="13" name="Picture 12" descr="How does an Emergency Response System ...">
            <a:extLst>
              <a:ext uri="{FF2B5EF4-FFF2-40B4-BE49-F238E27FC236}">
                <a16:creationId xmlns:a16="http://schemas.microsoft.com/office/drawing/2014/main" id="{89A31263-0B56-B174-60B3-B5E05C22BA57}"/>
              </a:ext>
            </a:extLst>
          </p:cNvPr>
          <p:cNvPicPr>
            <a:picLocks noChangeAspect="1"/>
          </p:cNvPicPr>
          <p:nvPr/>
        </p:nvPicPr>
        <p:blipFill>
          <a:blip r:embed="rId5"/>
          <a:stretch>
            <a:fillRect/>
          </a:stretch>
        </p:blipFill>
        <p:spPr>
          <a:xfrm>
            <a:off x="8333554" y="954635"/>
            <a:ext cx="3486478" cy="2321143"/>
          </a:xfrm>
          <a:prstGeom prst="rect">
            <a:avLst/>
          </a:prstGeom>
        </p:spPr>
      </p:pic>
      <p:sp>
        <p:nvSpPr>
          <p:cNvPr id="14" name="TextBox 13">
            <a:extLst>
              <a:ext uri="{FF2B5EF4-FFF2-40B4-BE49-F238E27FC236}">
                <a16:creationId xmlns:a16="http://schemas.microsoft.com/office/drawing/2014/main" id="{2E25FDC5-3F7E-636F-CA3D-32AE304142B4}"/>
              </a:ext>
            </a:extLst>
          </p:cNvPr>
          <p:cNvSpPr txBox="1"/>
          <p:nvPr/>
        </p:nvSpPr>
        <p:spPr>
          <a:xfrm>
            <a:off x="9264354" y="2738462"/>
            <a:ext cx="1855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0000"/>
                </a:solidFill>
                <a:latin typeface="Calibri"/>
                <a:ea typeface="Calibri"/>
                <a:cs typeface="Calibri"/>
              </a:rPr>
              <a:t>REACTIVE</a:t>
            </a:r>
            <a:endParaRPr lang="en-US">
              <a:solidFill>
                <a:srgbClr val="000000"/>
              </a:solidFill>
            </a:endParaRPr>
          </a:p>
        </p:txBody>
      </p:sp>
      <p:sp>
        <p:nvSpPr>
          <p:cNvPr id="15" name="TextBox 14">
            <a:extLst>
              <a:ext uri="{FF2B5EF4-FFF2-40B4-BE49-F238E27FC236}">
                <a16:creationId xmlns:a16="http://schemas.microsoft.com/office/drawing/2014/main" id="{9EB9B23C-DA8C-DDAD-969B-0B345ECEB5AF}"/>
              </a:ext>
            </a:extLst>
          </p:cNvPr>
          <p:cNvSpPr txBox="1"/>
          <p:nvPr/>
        </p:nvSpPr>
        <p:spPr>
          <a:xfrm>
            <a:off x="9264354" y="3868324"/>
            <a:ext cx="1855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Calibri"/>
                <a:ea typeface="Calibri"/>
                <a:cs typeface="Calibri"/>
              </a:rPr>
              <a:t>STABLE</a:t>
            </a:r>
            <a:endParaRPr lang="en-US" dirty="0"/>
          </a:p>
        </p:txBody>
      </p:sp>
    </p:spTree>
    <p:extLst>
      <p:ext uri="{BB962C8B-B14F-4D97-AF65-F5344CB8AC3E}">
        <p14:creationId xmlns:p14="http://schemas.microsoft.com/office/powerpoint/2010/main" val="16437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3B86-7C00-EB4F-FE2B-87B07A17D745}"/>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4F2C217-3E74-E14B-116A-658F0D650514}"/>
              </a:ext>
            </a:extLst>
          </p:cNvPr>
          <p:cNvSpPr/>
          <p:nvPr/>
        </p:nvSpPr>
        <p:spPr>
          <a:xfrm>
            <a:off x="4291687" y="1945313"/>
            <a:ext cx="4443637" cy="3057581"/>
          </a:xfrm>
          <a:prstGeom prst="roundRect">
            <a:avLst/>
          </a:prstGeom>
          <a:solidFill>
            <a:schemeClr val="bg1">
              <a:lumMod val="6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7AAC8494-F01A-30C8-6F4A-114D94D11661}"/>
              </a:ext>
            </a:extLst>
          </p:cNvPr>
          <p:cNvSpPr/>
          <p:nvPr/>
        </p:nvSpPr>
        <p:spPr>
          <a:xfrm rot="2460000">
            <a:off x="5400262" y="3411249"/>
            <a:ext cx="1190061" cy="216633"/>
          </a:xfrm>
          <a:prstGeom prst="rightArrow">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C0D3647-EAEB-18CE-C87F-51C99E75A429}"/>
              </a:ext>
            </a:extLst>
          </p:cNvPr>
          <p:cNvSpPr/>
          <p:nvPr/>
        </p:nvSpPr>
        <p:spPr>
          <a:xfrm rot="2460000">
            <a:off x="3692332" y="2009869"/>
            <a:ext cx="1190061" cy="216633"/>
          </a:xfrm>
          <a:prstGeom prst="rightArrow">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F95CD064-4D0E-58F2-E546-E413BC767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231" y="2339548"/>
            <a:ext cx="1143769" cy="13200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hexagon with colorful lines&#10;&#10;AI-generated content may be incorrect.">
            <a:extLst>
              <a:ext uri="{FF2B5EF4-FFF2-40B4-BE49-F238E27FC236}">
                <a16:creationId xmlns:a16="http://schemas.microsoft.com/office/drawing/2014/main" id="{DF04A2B5-416C-EADB-BB2C-45638E105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9993" y="775169"/>
            <a:ext cx="1204816" cy="1389286"/>
          </a:xfrm>
          <a:prstGeom prst="rect">
            <a:avLst/>
          </a:prstGeom>
        </p:spPr>
      </p:pic>
      <p:sp>
        <p:nvSpPr>
          <p:cNvPr id="7" name="TextBox 6">
            <a:extLst>
              <a:ext uri="{FF2B5EF4-FFF2-40B4-BE49-F238E27FC236}">
                <a16:creationId xmlns:a16="http://schemas.microsoft.com/office/drawing/2014/main" id="{904CBE44-846D-0642-34CA-4F2708363F33}"/>
              </a:ext>
            </a:extLst>
          </p:cNvPr>
          <p:cNvSpPr txBox="1"/>
          <p:nvPr/>
        </p:nvSpPr>
        <p:spPr>
          <a:xfrm>
            <a:off x="564538" y="2581029"/>
            <a:ext cx="26296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Pin Model Version</a:t>
            </a:r>
          </a:p>
          <a:p>
            <a:pPr algn="ctr"/>
            <a:r>
              <a:rPr lang="en-US" sz="2400"/>
              <a:t>Create API </a:t>
            </a:r>
          </a:p>
        </p:txBody>
      </p:sp>
      <p:sp>
        <p:nvSpPr>
          <p:cNvPr id="10" name="TextBox 9">
            <a:extLst>
              <a:ext uri="{FF2B5EF4-FFF2-40B4-BE49-F238E27FC236}">
                <a16:creationId xmlns:a16="http://schemas.microsoft.com/office/drawing/2014/main" id="{435C43BA-AA14-1234-10DC-EE255036C184}"/>
              </a:ext>
            </a:extLst>
          </p:cNvPr>
          <p:cNvSpPr txBox="1"/>
          <p:nvPr/>
        </p:nvSpPr>
        <p:spPr>
          <a:xfrm>
            <a:off x="564535" y="1135857"/>
            <a:ext cx="26208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Develop Model</a:t>
            </a:r>
          </a:p>
        </p:txBody>
      </p:sp>
      <p:sp>
        <p:nvSpPr>
          <p:cNvPr id="14" name="TextBox 13">
            <a:extLst>
              <a:ext uri="{FF2B5EF4-FFF2-40B4-BE49-F238E27FC236}">
                <a16:creationId xmlns:a16="http://schemas.microsoft.com/office/drawing/2014/main" id="{E6EC8AB0-96BA-97A5-A02C-A246D5D80F1F}"/>
              </a:ext>
            </a:extLst>
          </p:cNvPr>
          <p:cNvSpPr txBox="1"/>
          <p:nvPr/>
        </p:nvSpPr>
        <p:spPr>
          <a:xfrm>
            <a:off x="547017" y="3938615"/>
            <a:ext cx="29712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Call API</a:t>
            </a:r>
          </a:p>
          <a:p>
            <a:pPr algn="ctr"/>
            <a:r>
              <a:rPr lang="en-US" sz="2400"/>
              <a:t>Display Model Preds </a:t>
            </a:r>
          </a:p>
          <a:p>
            <a:pPr algn="ctr"/>
            <a:endParaRPr lang="en-US" sz="2400"/>
          </a:p>
        </p:txBody>
      </p:sp>
      <p:sp>
        <p:nvSpPr>
          <p:cNvPr id="21" name="TextBox 20">
            <a:extLst>
              <a:ext uri="{FF2B5EF4-FFF2-40B4-BE49-F238E27FC236}">
                <a16:creationId xmlns:a16="http://schemas.microsoft.com/office/drawing/2014/main" id="{02E70BF6-D915-499D-7D51-7C5A8550A737}"/>
              </a:ext>
            </a:extLst>
          </p:cNvPr>
          <p:cNvSpPr txBox="1"/>
          <p:nvPr/>
        </p:nvSpPr>
        <p:spPr>
          <a:xfrm>
            <a:off x="2903303" y="6166248"/>
            <a:ext cx="1452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3 weeks</a:t>
            </a:r>
          </a:p>
        </p:txBody>
      </p:sp>
      <p:sp>
        <p:nvSpPr>
          <p:cNvPr id="22" name="TextBox 21">
            <a:extLst>
              <a:ext uri="{FF2B5EF4-FFF2-40B4-BE49-F238E27FC236}">
                <a16:creationId xmlns:a16="http://schemas.microsoft.com/office/drawing/2014/main" id="{1376A226-609C-94C9-DF72-7FB27381B19E}"/>
              </a:ext>
            </a:extLst>
          </p:cNvPr>
          <p:cNvSpPr txBox="1"/>
          <p:nvPr/>
        </p:nvSpPr>
        <p:spPr>
          <a:xfrm>
            <a:off x="4830199" y="6175005"/>
            <a:ext cx="1452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1 day</a:t>
            </a:r>
          </a:p>
        </p:txBody>
      </p:sp>
      <p:sp>
        <p:nvSpPr>
          <p:cNvPr id="23" name="TextBox 22">
            <a:extLst>
              <a:ext uri="{FF2B5EF4-FFF2-40B4-BE49-F238E27FC236}">
                <a16:creationId xmlns:a16="http://schemas.microsoft.com/office/drawing/2014/main" id="{161A85A4-CC83-25D3-244E-55DAD2DF8542}"/>
              </a:ext>
            </a:extLst>
          </p:cNvPr>
          <p:cNvSpPr txBox="1"/>
          <p:nvPr/>
        </p:nvSpPr>
        <p:spPr>
          <a:xfrm>
            <a:off x="6932267" y="6175004"/>
            <a:ext cx="1452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2 weeks</a:t>
            </a:r>
          </a:p>
        </p:txBody>
      </p:sp>
      <p:pic>
        <p:nvPicPr>
          <p:cNvPr id="24" name="Graphic 23" descr="Clock with solid fill">
            <a:extLst>
              <a:ext uri="{FF2B5EF4-FFF2-40B4-BE49-F238E27FC236}">
                <a16:creationId xmlns:a16="http://schemas.microsoft.com/office/drawing/2014/main" id="{CBE41CFA-6B42-B852-89A9-BAF505E711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3144" y="6063593"/>
            <a:ext cx="590332" cy="581573"/>
          </a:xfrm>
          <a:prstGeom prst="rect">
            <a:avLst/>
          </a:prstGeom>
        </p:spPr>
      </p:pic>
      <p:pic>
        <p:nvPicPr>
          <p:cNvPr id="25" name="Graphic 24" descr="Clock with solid fill">
            <a:extLst>
              <a:ext uri="{FF2B5EF4-FFF2-40B4-BE49-F238E27FC236}">
                <a16:creationId xmlns:a16="http://schemas.microsoft.com/office/drawing/2014/main" id="{B65A9480-240E-9064-38E4-991DD844B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0315" y="6098625"/>
            <a:ext cx="590332" cy="581573"/>
          </a:xfrm>
          <a:prstGeom prst="rect">
            <a:avLst/>
          </a:prstGeom>
        </p:spPr>
      </p:pic>
      <p:pic>
        <p:nvPicPr>
          <p:cNvPr id="26" name="Graphic 25" descr="Clock with solid fill">
            <a:extLst>
              <a:ext uri="{FF2B5EF4-FFF2-40B4-BE49-F238E27FC236}">
                <a16:creationId xmlns:a16="http://schemas.microsoft.com/office/drawing/2014/main" id="{83705D8E-8356-1DF3-980F-01096D8724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9696" y="6081109"/>
            <a:ext cx="590332" cy="581573"/>
          </a:xfrm>
          <a:prstGeom prst="rect">
            <a:avLst/>
          </a:prstGeom>
        </p:spPr>
      </p:pic>
      <p:sp>
        <p:nvSpPr>
          <p:cNvPr id="30" name="TextBox 29">
            <a:extLst>
              <a:ext uri="{FF2B5EF4-FFF2-40B4-BE49-F238E27FC236}">
                <a16:creationId xmlns:a16="http://schemas.microsoft.com/office/drawing/2014/main" id="{9EB0C973-3511-BED9-FE55-24F85A7F3138}"/>
              </a:ext>
            </a:extLst>
          </p:cNvPr>
          <p:cNvSpPr txBox="1"/>
          <p:nvPr/>
        </p:nvSpPr>
        <p:spPr>
          <a:xfrm>
            <a:off x="4242367" y="6191375"/>
            <a:ext cx="4111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a:t>
            </a:r>
          </a:p>
        </p:txBody>
      </p:sp>
      <p:sp>
        <p:nvSpPr>
          <p:cNvPr id="31" name="TextBox 30">
            <a:extLst>
              <a:ext uri="{FF2B5EF4-FFF2-40B4-BE49-F238E27FC236}">
                <a16:creationId xmlns:a16="http://schemas.microsoft.com/office/drawing/2014/main" id="{BAA7E4AD-5D9A-805C-6024-9C09139C0F55}"/>
              </a:ext>
            </a:extLst>
          </p:cNvPr>
          <p:cNvSpPr txBox="1"/>
          <p:nvPr/>
        </p:nvSpPr>
        <p:spPr>
          <a:xfrm>
            <a:off x="6064160" y="6165098"/>
            <a:ext cx="4111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a:t>
            </a:r>
          </a:p>
        </p:txBody>
      </p:sp>
      <p:sp>
        <p:nvSpPr>
          <p:cNvPr id="37" name="TextBox 36">
            <a:extLst>
              <a:ext uri="{FF2B5EF4-FFF2-40B4-BE49-F238E27FC236}">
                <a16:creationId xmlns:a16="http://schemas.microsoft.com/office/drawing/2014/main" id="{D0F8FBCD-51A3-4C4B-0BAA-086615409626}"/>
              </a:ext>
            </a:extLst>
          </p:cNvPr>
          <p:cNvSpPr txBox="1"/>
          <p:nvPr/>
        </p:nvSpPr>
        <p:spPr>
          <a:xfrm>
            <a:off x="9638463" y="2992684"/>
            <a:ext cx="2130387" cy="10506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rPr>
              <a:t>KF lead</a:t>
            </a:r>
          </a:p>
          <a:p>
            <a:r>
              <a:rPr lang="en-US" sz="2000" b="1" dirty="0">
                <a:solidFill>
                  <a:srgbClr val="00B050"/>
                </a:solidFill>
              </a:rPr>
              <a:t>KC lead</a:t>
            </a:r>
          </a:p>
          <a:p>
            <a:r>
              <a:rPr lang="en-US" sz="2000" b="1" dirty="0">
                <a:solidFill>
                  <a:srgbClr val="0070C0"/>
                </a:solidFill>
              </a:rPr>
              <a:t>Learn together</a:t>
            </a:r>
          </a:p>
        </p:txBody>
      </p:sp>
      <p:sp>
        <p:nvSpPr>
          <p:cNvPr id="39" name="TextBox 38">
            <a:extLst>
              <a:ext uri="{FF2B5EF4-FFF2-40B4-BE49-F238E27FC236}">
                <a16:creationId xmlns:a16="http://schemas.microsoft.com/office/drawing/2014/main" id="{1BB3E0E6-EBC7-B56A-5725-33A29B933EE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Path to Victory</a:t>
            </a:r>
            <a:endParaRPr lang="en-US"/>
          </a:p>
        </p:txBody>
      </p:sp>
      <p:sp>
        <p:nvSpPr>
          <p:cNvPr id="41" name="Rectangle 40">
            <a:extLst>
              <a:ext uri="{FF2B5EF4-FFF2-40B4-BE49-F238E27FC236}">
                <a16:creationId xmlns:a16="http://schemas.microsoft.com/office/drawing/2014/main" id="{F8F5943D-AF0C-6446-D3C5-854CC52DD2D0}"/>
              </a:ext>
            </a:extLst>
          </p:cNvPr>
          <p:cNvSpPr/>
          <p:nvPr/>
        </p:nvSpPr>
        <p:spPr>
          <a:xfrm>
            <a:off x="554198" y="774959"/>
            <a:ext cx="3550612" cy="13756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8CF798-58F7-10CF-B8D8-91BECA60A4D5}"/>
              </a:ext>
            </a:extLst>
          </p:cNvPr>
          <p:cNvSpPr/>
          <p:nvPr/>
        </p:nvSpPr>
        <p:spPr>
          <a:xfrm>
            <a:off x="562955" y="3840473"/>
            <a:ext cx="7835359" cy="1042851"/>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1FFBC1B-D726-E5DF-F639-241AE58BFEB1}"/>
              </a:ext>
            </a:extLst>
          </p:cNvPr>
          <p:cNvSpPr/>
          <p:nvPr/>
        </p:nvSpPr>
        <p:spPr>
          <a:xfrm>
            <a:off x="554196" y="2339547"/>
            <a:ext cx="5270176" cy="1308809"/>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Brand • Streamlit">
            <a:extLst>
              <a:ext uri="{FF2B5EF4-FFF2-40B4-BE49-F238E27FC236}">
                <a16:creationId xmlns:a16="http://schemas.microsoft.com/office/drawing/2014/main" id="{13945BCB-F6C8-1088-AB12-F0F82C863E95}"/>
              </a:ext>
            </a:extLst>
          </p:cNvPr>
          <p:cNvPicPr>
            <a:picLocks noChangeAspect="1"/>
          </p:cNvPicPr>
          <p:nvPr/>
        </p:nvPicPr>
        <p:blipFill>
          <a:blip r:embed="rId7"/>
          <a:stretch>
            <a:fillRect/>
          </a:stretch>
        </p:blipFill>
        <p:spPr>
          <a:xfrm>
            <a:off x="6415654" y="3753884"/>
            <a:ext cx="2085583" cy="1218697"/>
          </a:xfrm>
          <a:prstGeom prst="rect">
            <a:avLst/>
          </a:prstGeom>
        </p:spPr>
      </p:pic>
      <p:pic>
        <p:nvPicPr>
          <p:cNvPr id="4" name="Picture 3" descr="Python - Posit">
            <a:extLst>
              <a:ext uri="{FF2B5EF4-FFF2-40B4-BE49-F238E27FC236}">
                <a16:creationId xmlns:a16="http://schemas.microsoft.com/office/drawing/2014/main" id="{2BF9B5AE-9040-29F5-3E2C-F3D69D725AEC}"/>
              </a:ext>
            </a:extLst>
          </p:cNvPr>
          <p:cNvPicPr>
            <a:picLocks noChangeAspect="1"/>
          </p:cNvPicPr>
          <p:nvPr/>
        </p:nvPicPr>
        <p:blipFill>
          <a:blip r:embed="rId8"/>
          <a:stretch>
            <a:fillRect/>
          </a:stretch>
        </p:blipFill>
        <p:spPr>
          <a:xfrm>
            <a:off x="6066307" y="2112764"/>
            <a:ext cx="2423646" cy="321891"/>
          </a:xfrm>
          <a:prstGeom prst="rect">
            <a:avLst/>
          </a:prstGeom>
        </p:spPr>
      </p:pic>
    </p:spTree>
    <p:extLst>
      <p:ext uri="{BB962C8B-B14F-4D97-AF65-F5344CB8AC3E}">
        <p14:creationId xmlns:p14="http://schemas.microsoft.com/office/powerpoint/2010/main" val="347693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7">
                                            <p:txEl>
                                              <p:pRg st="0" end="0"/>
                                            </p:txEl>
                                          </p:spTgt>
                                        </p:tgtEl>
                                        <p:attrNameLst>
                                          <p:attrName>style.visibility</p:attrName>
                                        </p:attrNameLst>
                                      </p:cBhvr>
                                      <p:to>
                                        <p:strVal val="visible"/>
                                      </p:to>
                                    </p:set>
                                    <p:animEffect transition="in" filter="fade">
                                      <p:cBhvr>
                                        <p:cTn id="69" dur="500"/>
                                        <p:tgtEl>
                                          <p:spTgt spid="3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7">
                                            <p:txEl>
                                              <p:pRg st="1" end="1"/>
                                            </p:txEl>
                                          </p:spTgt>
                                        </p:tgtEl>
                                        <p:attrNameLst>
                                          <p:attrName>style.visibility</p:attrName>
                                        </p:attrNameLst>
                                      </p:cBhvr>
                                      <p:to>
                                        <p:strVal val="visible"/>
                                      </p:to>
                                    </p:set>
                                    <p:animEffect transition="in" filter="fade">
                                      <p:cBhvr>
                                        <p:cTn id="77" dur="500"/>
                                        <p:tgtEl>
                                          <p:spTgt spid="37">
                                            <p:txEl>
                                              <p:pRg st="1" end="1"/>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7">
                                            <p:txEl>
                                              <p:pRg st="2" end="2"/>
                                            </p:txEl>
                                          </p:spTgt>
                                        </p:tgtEl>
                                        <p:attrNameLst>
                                          <p:attrName>style.visibility</p:attrName>
                                        </p:attrNameLst>
                                      </p:cBhvr>
                                      <p:to>
                                        <p:strVal val="visible"/>
                                      </p:to>
                                    </p:set>
                                    <p:animEffect transition="in" filter="fade">
                                      <p:cBhvr>
                                        <p:cTn id="85" dur="500"/>
                                        <p:tgtEl>
                                          <p:spTgt spid="37">
                                            <p:txEl>
                                              <p:pRg st="2" end="2"/>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19" grpId="0" animBg="1"/>
      <p:bldP spid="7" grpId="0"/>
      <p:bldP spid="10" grpId="0"/>
      <p:bldP spid="14" grpId="0"/>
      <p:bldP spid="21" grpId="0"/>
      <p:bldP spid="22" grpId="0"/>
      <p:bldP spid="23" grpId="0"/>
      <p:bldP spid="30" grpId="0"/>
      <p:bldP spid="31" grpId="0"/>
      <p:bldP spid="41" grpId="0" animBg="1"/>
      <p:bldP spid="43"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BE28D-40AB-1C85-FBDF-AC745FE1D9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3D22CB-D0A1-471E-BDCD-3BCA4D891C29}"/>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How does paired programming look?</a:t>
            </a:r>
          </a:p>
        </p:txBody>
      </p:sp>
      <p:sp>
        <p:nvSpPr>
          <p:cNvPr id="5" name="TextBox 4">
            <a:extLst>
              <a:ext uri="{FF2B5EF4-FFF2-40B4-BE49-F238E27FC236}">
                <a16:creationId xmlns:a16="http://schemas.microsoft.com/office/drawing/2014/main" id="{B0AFD6F3-73B9-EC7B-4E5B-9C887FEB8B37}"/>
              </a:ext>
            </a:extLst>
          </p:cNvPr>
          <p:cNvSpPr txBox="1"/>
          <p:nvPr/>
        </p:nvSpPr>
        <p:spPr>
          <a:xfrm>
            <a:off x="695277" y="1172313"/>
            <a:ext cx="53941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Many approaches</a:t>
            </a:r>
            <a:endParaRPr lang="en-US"/>
          </a:p>
          <a:p>
            <a:pPr marL="742950" lvl="1" indent="-285750">
              <a:buFont typeface="Courier New"/>
              <a:buChar char="o"/>
            </a:pPr>
            <a:r>
              <a:rPr lang="en-US" sz="2400" dirty="0"/>
              <a:t>Driver/navigator</a:t>
            </a:r>
          </a:p>
          <a:p>
            <a:pPr marL="742950" lvl="1" indent="-285750">
              <a:buFont typeface="Courier New"/>
              <a:buChar char="o"/>
            </a:pPr>
            <a:endParaRPr lang="en-US" sz="2400"/>
          </a:p>
          <a:p>
            <a:pPr marL="285750" indent="-285750">
              <a:buFont typeface="Arial"/>
              <a:buChar char="•"/>
            </a:pPr>
            <a:endParaRPr lang="en-US" sz="2400"/>
          </a:p>
        </p:txBody>
      </p:sp>
      <p:pic>
        <p:nvPicPr>
          <p:cNvPr id="2" name="Picture 1" descr="Pair Programming – Misikir's Cyber Escapade">
            <a:extLst>
              <a:ext uri="{FF2B5EF4-FFF2-40B4-BE49-F238E27FC236}">
                <a16:creationId xmlns:a16="http://schemas.microsoft.com/office/drawing/2014/main" id="{C329F820-17E2-16BE-A6C0-3AA851309C7F}"/>
              </a:ext>
            </a:extLst>
          </p:cNvPr>
          <p:cNvPicPr>
            <a:picLocks noChangeAspect="1"/>
          </p:cNvPicPr>
          <p:nvPr/>
        </p:nvPicPr>
        <p:blipFill>
          <a:blip r:embed="rId3"/>
          <a:srcRect l="6192" t="23656" r="3293" b="15269"/>
          <a:stretch>
            <a:fillRect/>
          </a:stretch>
        </p:blipFill>
        <p:spPr>
          <a:xfrm>
            <a:off x="5035112" y="1940860"/>
            <a:ext cx="6847828" cy="3735666"/>
          </a:xfrm>
          <a:prstGeom prst="rect">
            <a:avLst/>
          </a:prstGeom>
        </p:spPr>
      </p:pic>
    </p:spTree>
    <p:extLst>
      <p:ext uri="{BB962C8B-B14F-4D97-AF65-F5344CB8AC3E}">
        <p14:creationId xmlns:p14="http://schemas.microsoft.com/office/powerpoint/2010/main" val="2575144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193E-D536-EAB8-B53D-ABF97FE004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993701-CDCB-9B71-0471-6FA98A78B82D}"/>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look?</a:t>
            </a:r>
          </a:p>
          <a:p>
            <a:endParaRPr lang="en-US" sz="2800" dirty="0"/>
          </a:p>
        </p:txBody>
      </p:sp>
      <p:sp>
        <p:nvSpPr>
          <p:cNvPr id="5" name="TextBox 4">
            <a:extLst>
              <a:ext uri="{FF2B5EF4-FFF2-40B4-BE49-F238E27FC236}">
                <a16:creationId xmlns:a16="http://schemas.microsoft.com/office/drawing/2014/main" id="{24E0AA67-2F71-ED3C-B43D-999077878261}"/>
              </a:ext>
            </a:extLst>
          </p:cNvPr>
          <p:cNvSpPr txBox="1"/>
          <p:nvPr/>
        </p:nvSpPr>
        <p:spPr>
          <a:xfrm>
            <a:off x="695277" y="1172313"/>
            <a:ext cx="53941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Many approaches</a:t>
            </a:r>
            <a:endParaRPr lang="en-US" dirty="0"/>
          </a:p>
          <a:p>
            <a:pPr marL="742950" lvl="1" indent="-285750">
              <a:buFont typeface="Courier New"/>
              <a:buChar char="o"/>
            </a:pPr>
            <a:r>
              <a:rPr lang="en-US" sz="2400" dirty="0"/>
              <a:t>Driver/navigator</a:t>
            </a:r>
          </a:p>
          <a:p>
            <a:pPr marL="742950" lvl="1" indent="-285750">
              <a:buFont typeface="Courier New"/>
              <a:buChar char="o"/>
            </a:pPr>
            <a:r>
              <a:rPr lang="en-US" sz="2400" dirty="0"/>
              <a:t>Ping/Pong</a:t>
            </a:r>
          </a:p>
          <a:p>
            <a:pPr marL="742950" lvl="1" indent="-285750">
              <a:buFont typeface="Courier New"/>
              <a:buChar char="o"/>
            </a:pPr>
            <a:endParaRPr lang="en-US" sz="2400"/>
          </a:p>
          <a:p>
            <a:pPr marL="285750" indent="-285750">
              <a:buFont typeface="Arial"/>
              <a:buChar char="•"/>
            </a:pPr>
            <a:endParaRPr lang="en-US" sz="2400"/>
          </a:p>
        </p:txBody>
      </p:sp>
      <p:pic>
        <p:nvPicPr>
          <p:cNvPr id="4" name="Picture 3" descr="Ping-Pong Pair Programming (3P). In this article, we are going to talk… |  by Hüdai Semih Çavdar | Medium">
            <a:extLst>
              <a:ext uri="{FF2B5EF4-FFF2-40B4-BE49-F238E27FC236}">
                <a16:creationId xmlns:a16="http://schemas.microsoft.com/office/drawing/2014/main" id="{6F5539C2-3B51-071F-B033-0DA68C086F72}"/>
              </a:ext>
            </a:extLst>
          </p:cNvPr>
          <p:cNvPicPr>
            <a:picLocks noChangeAspect="1"/>
          </p:cNvPicPr>
          <p:nvPr/>
        </p:nvPicPr>
        <p:blipFill>
          <a:blip r:embed="rId3"/>
          <a:srcRect l="21042" t="19948" r="21235" b="18898"/>
          <a:stretch>
            <a:fillRect/>
          </a:stretch>
        </p:blipFill>
        <p:spPr>
          <a:xfrm>
            <a:off x="5713879" y="1082768"/>
            <a:ext cx="6202889" cy="4794409"/>
          </a:xfrm>
          <a:prstGeom prst="rect">
            <a:avLst/>
          </a:prstGeom>
        </p:spPr>
      </p:pic>
      <p:sp>
        <p:nvSpPr>
          <p:cNvPr id="2" name="TextBox 1">
            <a:extLst>
              <a:ext uri="{FF2B5EF4-FFF2-40B4-BE49-F238E27FC236}">
                <a16:creationId xmlns:a16="http://schemas.microsoft.com/office/drawing/2014/main" id="{617B9B88-2AA0-4928-9E48-74B01C4D98AB}"/>
              </a:ext>
            </a:extLst>
          </p:cNvPr>
          <p:cNvSpPr txBox="1"/>
          <p:nvPr/>
        </p:nvSpPr>
        <p:spPr>
          <a:xfrm>
            <a:off x="6446396" y="5866655"/>
            <a:ext cx="5355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7F7F7F"/>
                </a:solidFill>
              </a:rPr>
              <a:t>"Refactoring" is the process of making the code more readable, maintainable, and efficient</a:t>
            </a:r>
          </a:p>
        </p:txBody>
      </p:sp>
    </p:spTree>
    <p:extLst>
      <p:ext uri="{BB962C8B-B14F-4D97-AF65-F5344CB8AC3E}">
        <p14:creationId xmlns:p14="http://schemas.microsoft.com/office/powerpoint/2010/main" val="2131540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9738-616F-13FA-D7FF-A0B815B7ABDE}"/>
            </a:ext>
          </a:extLst>
        </p:cNvPr>
        <p:cNvGrpSpPr/>
        <p:nvPr/>
      </p:nvGrpSpPr>
      <p:grpSpPr>
        <a:xfrm>
          <a:off x="0" y="0"/>
          <a:ext cx="0" cy="0"/>
          <a:chOff x="0" y="0"/>
          <a:chExt cx="0" cy="0"/>
        </a:xfrm>
      </p:grpSpPr>
      <p:pic>
        <p:nvPicPr>
          <p:cNvPr id="21" name="Picture 20" descr="A black background with a rectangular object&#10;&#10;AI-generated content may be incorrect.">
            <a:extLst>
              <a:ext uri="{FF2B5EF4-FFF2-40B4-BE49-F238E27FC236}">
                <a16:creationId xmlns:a16="http://schemas.microsoft.com/office/drawing/2014/main" id="{6F5FC3ED-D6C7-6CC1-CD02-1D53BDDFC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5596" y="3854968"/>
            <a:ext cx="925663" cy="1147707"/>
          </a:xfrm>
          <a:prstGeom prst="rect">
            <a:avLst/>
          </a:prstGeom>
        </p:spPr>
      </p:pic>
      <p:pic>
        <p:nvPicPr>
          <p:cNvPr id="22" name="Picture 21" descr="A silhouette of a person&#10;&#10;AI-generated content may be incorrect.">
            <a:extLst>
              <a:ext uri="{FF2B5EF4-FFF2-40B4-BE49-F238E27FC236}">
                <a16:creationId xmlns:a16="http://schemas.microsoft.com/office/drawing/2014/main" id="{A22F1D18-C761-6BF8-D2F2-4FF5F3C07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7898" y="2500708"/>
            <a:ext cx="742950" cy="723900"/>
          </a:xfrm>
          <a:prstGeom prst="rect">
            <a:avLst/>
          </a:prstGeom>
        </p:spPr>
      </p:pic>
      <p:pic>
        <p:nvPicPr>
          <p:cNvPr id="16" name="Picture 15" descr="A silhouette of a person&#10;&#10;AI-generated content may be incorrect.">
            <a:extLst>
              <a:ext uri="{FF2B5EF4-FFF2-40B4-BE49-F238E27FC236}">
                <a16:creationId xmlns:a16="http://schemas.microsoft.com/office/drawing/2014/main" id="{AED92A9E-396A-B10C-F15F-E1026E730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955" y="1250602"/>
            <a:ext cx="742950" cy="723900"/>
          </a:xfrm>
          <a:prstGeom prst="rect">
            <a:avLst/>
          </a:prstGeom>
        </p:spPr>
      </p:pic>
      <p:pic>
        <p:nvPicPr>
          <p:cNvPr id="19" name="Picture 18" descr="A silhouette of a person&#10;&#10;AI-generated content may be incorrect.">
            <a:extLst>
              <a:ext uri="{FF2B5EF4-FFF2-40B4-BE49-F238E27FC236}">
                <a16:creationId xmlns:a16="http://schemas.microsoft.com/office/drawing/2014/main" id="{1C24FB98-B134-C202-36F6-83CCF2744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889" y="3862693"/>
            <a:ext cx="609600" cy="704850"/>
          </a:xfrm>
          <a:prstGeom prst="rect">
            <a:avLst/>
          </a:prstGeom>
        </p:spPr>
      </p:pic>
      <p:pic>
        <p:nvPicPr>
          <p:cNvPr id="14" name="Picture 13" descr="A black screen with a person in it&#10;&#10;AI-generated content may be incorrect.">
            <a:extLst>
              <a:ext uri="{FF2B5EF4-FFF2-40B4-BE49-F238E27FC236}">
                <a16:creationId xmlns:a16="http://schemas.microsoft.com/office/drawing/2014/main" id="{885B3CC6-9692-CD0B-5223-E8987C86E7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7995" y="2496340"/>
            <a:ext cx="912837" cy="1100523"/>
          </a:xfrm>
          <a:prstGeom prst="rect">
            <a:avLst/>
          </a:prstGeom>
        </p:spPr>
      </p:pic>
      <p:pic>
        <p:nvPicPr>
          <p:cNvPr id="7" name="Picture 6" descr="A black screen with a person in it&#10;&#10;AI-generated content may be incorrect.">
            <a:extLst>
              <a:ext uri="{FF2B5EF4-FFF2-40B4-BE49-F238E27FC236}">
                <a16:creationId xmlns:a16="http://schemas.microsoft.com/office/drawing/2014/main" id="{73E6D202-D9E1-93AF-ED6B-0F47CB4C72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6246" y="1225952"/>
            <a:ext cx="912837" cy="1100523"/>
          </a:xfrm>
          <a:prstGeom prst="rect">
            <a:avLst/>
          </a:prstGeom>
        </p:spPr>
      </p:pic>
      <p:sp>
        <p:nvSpPr>
          <p:cNvPr id="3" name="TextBox 2">
            <a:extLst>
              <a:ext uri="{FF2B5EF4-FFF2-40B4-BE49-F238E27FC236}">
                <a16:creationId xmlns:a16="http://schemas.microsoft.com/office/drawing/2014/main" id="{0E6064D9-954D-34B9-D9D5-DB6DBE65E6C7}"/>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How does paired programming look?</a:t>
            </a:r>
          </a:p>
        </p:txBody>
      </p:sp>
      <p:sp>
        <p:nvSpPr>
          <p:cNvPr id="5" name="TextBox 4">
            <a:extLst>
              <a:ext uri="{FF2B5EF4-FFF2-40B4-BE49-F238E27FC236}">
                <a16:creationId xmlns:a16="http://schemas.microsoft.com/office/drawing/2014/main" id="{4E630F4A-5732-1A2A-EF44-CA409B772570}"/>
              </a:ext>
            </a:extLst>
          </p:cNvPr>
          <p:cNvSpPr txBox="1"/>
          <p:nvPr/>
        </p:nvSpPr>
        <p:spPr>
          <a:xfrm>
            <a:off x="695277" y="1172313"/>
            <a:ext cx="62570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Many approaches</a:t>
            </a:r>
            <a:endParaRPr lang="en-US" dirty="0"/>
          </a:p>
          <a:p>
            <a:pPr marL="742950" lvl="1" indent="-285750">
              <a:buFont typeface="Courier New"/>
              <a:buChar char="o"/>
            </a:pPr>
            <a:r>
              <a:rPr lang="en-US" sz="2400" dirty="0"/>
              <a:t>Driver/navigator</a:t>
            </a:r>
          </a:p>
          <a:p>
            <a:pPr marL="742950" lvl="1" indent="-285750">
              <a:buFont typeface="Courier New"/>
              <a:buChar char="o"/>
            </a:pPr>
            <a:r>
              <a:rPr lang="en-US" sz="2400" dirty="0"/>
              <a:t>Ping/Pong</a:t>
            </a:r>
          </a:p>
          <a:p>
            <a:pPr marL="742950" lvl="1" indent="-285750">
              <a:buFont typeface="Courier New"/>
              <a:buChar char="o"/>
            </a:pPr>
            <a:r>
              <a:rPr lang="en-US" sz="2400" dirty="0"/>
              <a:t>Unstructured Synchronous </a:t>
            </a:r>
          </a:p>
          <a:p>
            <a:pPr marL="742950" lvl="1" indent="-285750">
              <a:buFont typeface="Courier New"/>
              <a:buChar char="o"/>
            </a:pPr>
            <a:endParaRPr lang="en-US" sz="2400"/>
          </a:p>
          <a:p>
            <a:pPr marL="285750" indent="-285750">
              <a:buFont typeface="Arial"/>
              <a:buChar char="•"/>
            </a:pPr>
            <a:endParaRPr lang="en-US" sz="2400"/>
          </a:p>
        </p:txBody>
      </p:sp>
      <p:cxnSp>
        <p:nvCxnSpPr>
          <p:cNvPr id="4" name="Straight Arrow Connector 3">
            <a:extLst>
              <a:ext uri="{FF2B5EF4-FFF2-40B4-BE49-F238E27FC236}">
                <a16:creationId xmlns:a16="http://schemas.microsoft.com/office/drawing/2014/main" id="{E4E518A8-8375-B9DC-D991-4A63D2F0D88A}"/>
              </a:ext>
            </a:extLst>
          </p:cNvPr>
          <p:cNvCxnSpPr/>
          <p:nvPr/>
        </p:nvCxnSpPr>
        <p:spPr>
          <a:xfrm flipH="1">
            <a:off x="8797046" y="1262968"/>
            <a:ext cx="24764" cy="3759710"/>
          </a:xfrm>
          <a:prstGeom prst="straightConnector1">
            <a:avLst/>
          </a:prstGeom>
          <a:ln w="57150">
            <a:solidFill>
              <a:srgbClr val="002060"/>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D22C33B5-BB00-B5F4-7879-487C62B030A2}"/>
              </a:ext>
            </a:extLst>
          </p:cNvPr>
          <p:cNvSpPr/>
          <p:nvPr/>
        </p:nvSpPr>
        <p:spPr>
          <a:xfrm>
            <a:off x="8695048" y="1386656"/>
            <a:ext cx="235004" cy="705013"/>
          </a:xfrm>
          <a:prstGeom prst="rect">
            <a:avLst/>
          </a:prstGeom>
          <a:solidFill>
            <a:srgbClr val="AACD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2746CB-2271-4B64-B59C-8F87A22F3641}"/>
              </a:ext>
            </a:extLst>
          </p:cNvPr>
          <p:cNvSpPr/>
          <p:nvPr/>
        </p:nvSpPr>
        <p:spPr>
          <a:xfrm>
            <a:off x="8695047" y="2096104"/>
            <a:ext cx="235004" cy="164218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AC58F-B2B5-935A-D30D-D79291C0BB5A}"/>
              </a:ext>
            </a:extLst>
          </p:cNvPr>
          <p:cNvSpPr/>
          <p:nvPr/>
        </p:nvSpPr>
        <p:spPr>
          <a:xfrm>
            <a:off x="8695048" y="3742725"/>
            <a:ext cx="235004" cy="1072875"/>
          </a:xfrm>
          <a:prstGeom prst="rect">
            <a:avLst/>
          </a:prstGeom>
          <a:solidFill>
            <a:srgbClr val="6FD7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BC7868F-F5A5-99D3-1879-73DEA07A6FE2}"/>
              </a:ext>
            </a:extLst>
          </p:cNvPr>
          <p:cNvSpPr txBox="1"/>
          <p:nvPr/>
        </p:nvSpPr>
        <p:spPr>
          <a:xfrm>
            <a:off x="7105171" y="1386415"/>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Exploratory Analysis</a:t>
            </a:r>
          </a:p>
        </p:txBody>
      </p:sp>
      <p:sp>
        <p:nvSpPr>
          <p:cNvPr id="43" name="TextBox 42">
            <a:extLst>
              <a:ext uri="{FF2B5EF4-FFF2-40B4-BE49-F238E27FC236}">
                <a16:creationId xmlns:a16="http://schemas.microsoft.com/office/drawing/2014/main" id="{76ADED02-7BEC-2E75-E1F9-37FBFB9702D8}"/>
              </a:ext>
            </a:extLst>
          </p:cNvPr>
          <p:cNvSpPr txBox="1"/>
          <p:nvPr/>
        </p:nvSpPr>
        <p:spPr>
          <a:xfrm>
            <a:off x="7105170" y="2595104"/>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Building</a:t>
            </a:r>
          </a:p>
        </p:txBody>
      </p:sp>
      <p:sp>
        <p:nvSpPr>
          <p:cNvPr id="44" name="TextBox 43">
            <a:extLst>
              <a:ext uri="{FF2B5EF4-FFF2-40B4-BE49-F238E27FC236}">
                <a16:creationId xmlns:a16="http://schemas.microsoft.com/office/drawing/2014/main" id="{C082BA27-EC5F-A86C-92E3-A2ED8D018B3A}"/>
              </a:ext>
            </a:extLst>
          </p:cNvPr>
          <p:cNvSpPr txBox="1"/>
          <p:nvPr/>
        </p:nvSpPr>
        <p:spPr>
          <a:xfrm>
            <a:off x="7105169" y="3917655"/>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UI App Creation</a:t>
            </a:r>
          </a:p>
        </p:txBody>
      </p:sp>
      <p:sp>
        <p:nvSpPr>
          <p:cNvPr id="45" name="TextBox 44">
            <a:extLst>
              <a:ext uri="{FF2B5EF4-FFF2-40B4-BE49-F238E27FC236}">
                <a16:creationId xmlns:a16="http://schemas.microsoft.com/office/drawing/2014/main" id="{7C6AD02B-E0DC-D0A0-F71B-3D606DE4191D}"/>
              </a:ext>
            </a:extLst>
          </p:cNvPr>
          <p:cNvSpPr txBox="1"/>
          <p:nvPr/>
        </p:nvSpPr>
        <p:spPr>
          <a:xfrm>
            <a:off x="10855351" y="1973856"/>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Refactor</a:t>
            </a:r>
          </a:p>
        </p:txBody>
      </p:sp>
      <p:sp>
        <p:nvSpPr>
          <p:cNvPr id="46" name="TextBox 45">
            <a:extLst>
              <a:ext uri="{FF2B5EF4-FFF2-40B4-BE49-F238E27FC236}">
                <a16:creationId xmlns:a16="http://schemas.microsoft.com/office/drawing/2014/main" id="{E86C7FF4-80D0-AF30-831A-5B0BB572B771}"/>
              </a:ext>
            </a:extLst>
          </p:cNvPr>
          <p:cNvSpPr txBox="1"/>
          <p:nvPr/>
        </p:nvSpPr>
        <p:spPr>
          <a:xfrm>
            <a:off x="10820316" y="3471579"/>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Refactor</a:t>
            </a:r>
          </a:p>
        </p:txBody>
      </p:sp>
      <p:sp>
        <p:nvSpPr>
          <p:cNvPr id="47" name="TextBox 46">
            <a:extLst>
              <a:ext uri="{FF2B5EF4-FFF2-40B4-BE49-F238E27FC236}">
                <a16:creationId xmlns:a16="http://schemas.microsoft.com/office/drawing/2014/main" id="{4879C108-3703-920B-F532-436382AD219F}"/>
              </a:ext>
            </a:extLst>
          </p:cNvPr>
          <p:cNvSpPr txBox="1"/>
          <p:nvPr/>
        </p:nvSpPr>
        <p:spPr>
          <a:xfrm>
            <a:off x="10855350" y="4610200"/>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Refactor</a:t>
            </a:r>
          </a:p>
        </p:txBody>
      </p:sp>
      <p:sp>
        <p:nvSpPr>
          <p:cNvPr id="49" name="TextBox 48">
            <a:extLst>
              <a:ext uri="{FF2B5EF4-FFF2-40B4-BE49-F238E27FC236}">
                <a16:creationId xmlns:a16="http://schemas.microsoft.com/office/drawing/2014/main" id="{D0E63CCF-7E45-DDFA-42E2-6ADEC91E2C35}"/>
              </a:ext>
            </a:extLst>
          </p:cNvPr>
          <p:cNvSpPr txBox="1"/>
          <p:nvPr/>
        </p:nvSpPr>
        <p:spPr>
          <a:xfrm>
            <a:off x="6446396" y="5866655"/>
            <a:ext cx="5355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7F7F7F"/>
                </a:solidFill>
              </a:rPr>
              <a:t>"Refactoring" is the process of making the code more readable, maintainable, and efficient</a:t>
            </a:r>
          </a:p>
        </p:txBody>
      </p:sp>
    </p:spTree>
    <p:extLst>
      <p:ext uri="{BB962C8B-B14F-4D97-AF65-F5344CB8AC3E}">
        <p14:creationId xmlns:p14="http://schemas.microsoft.com/office/powerpoint/2010/main" val="25456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42" grpId="0"/>
      <p:bldP spid="43" grpId="0"/>
      <p:bldP spid="44" grpId="0"/>
      <p:bldP spid="45" grpId="0" animBg="1"/>
      <p:bldP spid="46" grpId="0" animBg="1"/>
      <p:bldP spid="47" grpId="0" animBg="1"/>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EA1F0-9559-28D5-3156-DB25102DA758}"/>
            </a:ext>
          </a:extLst>
        </p:cNvPr>
        <p:cNvGrpSpPr/>
        <p:nvPr/>
      </p:nvGrpSpPr>
      <p:grpSpPr>
        <a:xfrm>
          <a:off x="0" y="0"/>
          <a:ext cx="0" cy="0"/>
          <a:chOff x="0" y="0"/>
          <a:chExt cx="0" cy="0"/>
        </a:xfrm>
      </p:grpSpPr>
      <p:pic>
        <p:nvPicPr>
          <p:cNvPr id="10" name="Picture 9" descr="A silhouette of a person&#10;&#10;AI-generated content may be incorrect.">
            <a:extLst>
              <a:ext uri="{FF2B5EF4-FFF2-40B4-BE49-F238E27FC236}">
                <a16:creationId xmlns:a16="http://schemas.microsoft.com/office/drawing/2014/main" id="{F13340C7-7C1D-4373-27E2-D8772B08B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95" y="3764141"/>
            <a:ext cx="609600" cy="704850"/>
          </a:xfrm>
          <a:prstGeom prst="rect">
            <a:avLst/>
          </a:prstGeom>
        </p:spPr>
      </p:pic>
      <p:pic>
        <p:nvPicPr>
          <p:cNvPr id="15" name="Picture 14" descr="A black background with a rectangular object&#10;&#10;AI-generated content may be incorrect.">
            <a:extLst>
              <a:ext uri="{FF2B5EF4-FFF2-40B4-BE49-F238E27FC236}">
                <a16:creationId xmlns:a16="http://schemas.microsoft.com/office/drawing/2014/main" id="{005B264C-B607-14DF-295E-A9A0D623B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2342" y="1887172"/>
            <a:ext cx="925663" cy="1147707"/>
          </a:xfrm>
          <a:prstGeom prst="rect">
            <a:avLst/>
          </a:prstGeom>
        </p:spPr>
      </p:pic>
      <p:pic>
        <p:nvPicPr>
          <p:cNvPr id="6" name="Picture 5" descr="A black background with a rectangular object&#10;&#10;AI-generated content may be incorrect.">
            <a:extLst>
              <a:ext uri="{FF2B5EF4-FFF2-40B4-BE49-F238E27FC236}">
                <a16:creationId xmlns:a16="http://schemas.microsoft.com/office/drawing/2014/main" id="{BEAA5313-13A3-81DB-E577-22EFC5280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173" y="3707721"/>
            <a:ext cx="925663" cy="1147707"/>
          </a:xfrm>
          <a:prstGeom prst="rect">
            <a:avLst/>
          </a:prstGeom>
        </p:spPr>
      </p:pic>
      <p:pic>
        <p:nvPicPr>
          <p:cNvPr id="7" name="Picture 6" descr="A silhouette of a person&#10;&#10;AI-generated content may be incorrect.">
            <a:extLst>
              <a:ext uri="{FF2B5EF4-FFF2-40B4-BE49-F238E27FC236}">
                <a16:creationId xmlns:a16="http://schemas.microsoft.com/office/drawing/2014/main" id="{42224F4E-A036-9696-085C-3DB6F62CD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3026" y="4735874"/>
            <a:ext cx="742950" cy="723900"/>
          </a:xfrm>
          <a:prstGeom prst="rect">
            <a:avLst/>
          </a:prstGeom>
        </p:spPr>
      </p:pic>
      <p:pic>
        <p:nvPicPr>
          <p:cNvPr id="14" name="Picture 13" descr="A black screen with a person in it&#10;&#10;AI-generated content may be incorrect.">
            <a:extLst>
              <a:ext uri="{FF2B5EF4-FFF2-40B4-BE49-F238E27FC236}">
                <a16:creationId xmlns:a16="http://schemas.microsoft.com/office/drawing/2014/main" id="{A7F56C7B-ACEF-4A56-6DE2-1E0F94B4C4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1072" y="4743936"/>
            <a:ext cx="912837" cy="1100523"/>
          </a:xfrm>
          <a:prstGeom prst="rect">
            <a:avLst/>
          </a:prstGeom>
        </p:spPr>
      </p:pic>
      <p:pic>
        <p:nvPicPr>
          <p:cNvPr id="13" name="Picture 12" descr="A black screen with a person in it&#10;&#10;AI-generated content may be incorrect.">
            <a:extLst>
              <a:ext uri="{FF2B5EF4-FFF2-40B4-BE49-F238E27FC236}">
                <a16:creationId xmlns:a16="http://schemas.microsoft.com/office/drawing/2014/main" id="{A38DEFFC-F135-DAAE-A3F6-6079165B5E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0614" y="2136893"/>
            <a:ext cx="912837" cy="1100523"/>
          </a:xfrm>
          <a:prstGeom prst="rect">
            <a:avLst/>
          </a:prstGeom>
        </p:spPr>
      </p:pic>
      <p:pic>
        <p:nvPicPr>
          <p:cNvPr id="12" name="Picture 11" descr="A black screen with a person in it&#10;&#10;AI-generated content may be incorrect.">
            <a:extLst>
              <a:ext uri="{FF2B5EF4-FFF2-40B4-BE49-F238E27FC236}">
                <a16:creationId xmlns:a16="http://schemas.microsoft.com/office/drawing/2014/main" id="{A8AD483D-4CE1-8206-98B9-50B32FDCA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680" y="968558"/>
            <a:ext cx="912837" cy="1100523"/>
          </a:xfrm>
          <a:prstGeom prst="rect">
            <a:avLst/>
          </a:prstGeom>
        </p:spPr>
      </p:pic>
      <p:sp>
        <p:nvSpPr>
          <p:cNvPr id="3" name="TextBox 2">
            <a:extLst>
              <a:ext uri="{FF2B5EF4-FFF2-40B4-BE49-F238E27FC236}">
                <a16:creationId xmlns:a16="http://schemas.microsoft.com/office/drawing/2014/main" id="{04057A41-099D-1190-B3F1-A5D5D39E6ED4}"/>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look?</a:t>
            </a:r>
          </a:p>
          <a:p>
            <a:endParaRPr lang="en-US" sz="2800" dirty="0"/>
          </a:p>
        </p:txBody>
      </p:sp>
      <p:sp>
        <p:nvSpPr>
          <p:cNvPr id="5" name="TextBox 4">
            <a:extLst>
              <a:ext uri="{FF2B5EF4-FFF2-40B4-BE49-F238E27FC236}">
                <a16:creationId xmlns:a16="http://schemas.microsoft.com/office/drawing/2014/main" id="{9A0A1BC7-4638-97DB-3A41-7E2F5A18B223}"/>
              </a:ext>
            </a:extLst>
          </p:cNvPr>
          <p:cNvSpPr txBox="1"/>
          <p:nvPr/>
        </p:nvSpPr>
        <p:spPr>
          <a:xfrm>
            <a:off x="695277" y="1172313"/>
            <a:ext cx="664923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Many approaches</a:t>
            </a:r>
            <a:endParaRPr lang="en-US" dirty="0"/>
          </a:p>
          <a:p>
            <a:pPr marL="742950" lvl="1" indent="-285750">
              <a:buFont typeface="Courier New"/>
              <a:buChar char="o"/>
            </a:pPr>
            <a:r>
              <a:rPr lang="en-US" sz="2400" dirty="0"/>
              <a:t>Driver/navigator</a:t>
            </a:r>
          </a:p>
          <a:p>
            <a:pPr marL="742950" lvl="1" indent="-285750">
              <a:buFont typeface="Courier New"/>
              <a:buChar char="o"/>
            </a:pPr>
            <a:r>
              <a:rPr lang="en-US" sz="2400" dirty="0"/>
              <a:t>Ping/Pong</a:t>
            </a:r>
          </a:p>
          <a:p>
            <a:pPr marL="742950" lvl="1" indent="-285750">
              <a:buFont typeface="Courier New"/>
              <a:buChar char="o"/>
            </a:pPr>
            <a:r>
              <a:rPr lang="en-US" sz="2400" dirty="0"/>
              <a:t>Unstructured Synchronous</a:t>
            </a:r>
          </a:p>
          <a:p>
            <a:pPr marL="742950" lvl="1" indent="-285750">
              <a:buFont typeface="Courier New,monospace"/>
              <a:buChar char="o"/>
            </a:pPr>
            <a:r>
              <a:rPr lang="en-US" sz="2400" b="1" dirty="0"/>
              <a:t>Unstructured Asynchronous ("</a:t>
            </a:r>
            <a:r>
              <a:rPr lang="en-US" sz="2400" b="1" dirty="0" err="1"/>
              <a:t>Pair"allel</a:t>
            </a:r>
            <a:r>
              <a:rPr lang="en-US" sz="2400" b="1" dirty="0"/>
              <a:t>)</a:t>
            </a:r>
            <a:r>
              <a:rPr lang="en-US" sz="2400" dirty="0"/>
              <a:t> </a:t>
            </a:r>
          </a:p>
          <a:p>
            <a:pPr marL="742950" lvl="1" indent="-285750">
              <a:buFont typeface="Courier New"/>
              <a:buChar char="o"/>
            </a:pPr>
            <a:endParaRPr lang="en-US" sz="2400" dirty="0"/>
          </a:p>
          <a:p>
            <a:pPr marL="285750" indent="-285750">
              <a:buFont typeface="Arial"/>
              <a:buChar char="•"/>
            </a:pPr>
            <a:endParaRPr lang="en-US" sz="2400" dirty="0"/>
          </a:p>
        </p:txBody>
      </p:sp>
      <p:cxnSp>
        <p:nvCxnSpPr>
          <p:cNvPr id="4" name="Straight Arrow Connector 3">
            <a:extLst>
              <a:ext uri="{FF2B5EF4-FFF2-40B4-BE49-F238E27FC236}">
                <a16:creationId xmlns:a16="http://schemas.microsoft.com/office/drawing/2014/main" id="{23779D24-7FDC-EE5A-CEC0-09C2A7778271}"/>
              </a:ext>
            </a:extLst>
          </p:cNvPr>
          <p:cNvCxnSpPr/>
          <p:nvPr/>
        </p:nvCxnSpPr>
        <p:spPr>
          <a:xfrm>
            <a:off x="8602844" y="930141"/>
            <a:ext cx="10271" cy="2699917"/>
          </a:xfrm>
          <a:prstGeom prst="straightConnector1">
            <a:avLst/>
          </a:prstGeom>
          <a:ln w="57150">
            <a:solidFill>
              <a:srgbClr val="002060"/>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F28D4BEC-7A6C-A149-7EAC-EB33EC4ABDE4}"/>
              </a:ext>
            </a:extLst>
          </p:cNvPr>
          <p:cNvSpPr/>
          <p:nvPr/>
        </p:nvSpPr>
        <p:spPr>
          <a:xfrm>
            <a:off x="8484841" y="1018794"/>
            <a:ext cx="235004" cy="705013"/>
          </a:xfrm>
          <a:prstGeom prst="rect">
            <a:avLst/>
          </a:prstGeom>
          <a:solidFill>
            <a:srgbClr val="AACD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6D5478-5ADA-7218-3030-57B34EA6C080}"/>
              </a:ext>
            </a:extLst>
          </p:cNvPr>
          <p:cNvSpPr/>
          <p:nvPr/>
        </p:nvSpPr>
        <p:spPr>
          <a:xfrm>
            <a:off x="8484840" y="1728242"/>
            <a:ext cx="235004" cy="1642185"/>
          </a:xfrm>
          <a:prstGeom prst="rect">
            <a:avLst/>
          </a:prstGeom>
          <a:solidFill>
            <a:srgbClr val="FC95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00C62EC-A190-5ADE-52B7-2DBF3F6B907D}"/>
              </a:ext>
            </a:extLst>
          </p:cNvPr>
          <p:cNvSpPr txBox="1"/>
          <p:nvPr/>
        </p:nvSpPr>
        <p:spPr>
          <a:xfrm>
            <a:off x="7175239" y="1009794"/>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Exploratory Analysis</a:t>
            </a:r>
          </a:p>
        </p:txBody>
      </p:sp>
      <p:sp>
        <p:nvSpPr>
          <p:cNvPr id="43" name="TextBox 42">
            <a:extLst>
              <a:ext uri="{FF2B5EF4-FFF2-40B4-BE49-F238E27FC236}">
                <a16:creationId xmlns:a16="http://schemas.microsoft.com/office/drawing/2014/main" id="{C815552A-E3A3-F8BA-7C11-B3FFE6B5CDD1}"/>
              </a:ext>
            </a:extLst>
          </p:cNvPr>
          <p:cNvSpPr txBox="1"/>
          <p:nvPr/>
        </p:nvSpPr>
        <p:spPr>
          <a:xfrm>
            <a:off x="7175239" y="2227242"/>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Building</a:t>
            </a:r>
          </a:p>
        </p:txBody>
      </p:sp>
      <p:sp>
        <p:nvSpPr>
          <p:cNvPr id="44" name="TextBox 43">
            <a:extLst>
              <a:ext uri="{FF2B5EF4-FFF2-40B4-BE49-F238E27FC236}">
                <a16:creationId xmlns:a16="http://schemas.microsoft.com/office/drawing/2014/main" id="{DA60E9E6-23DB-7BA4-196D-0359E37D0498}"/>
              </a:ext>
            </a:extLst>
          </p:cNvPr>
          <p:cNvSpPr txBox="1"/>
          <p:nvPr/>
        </p:nvSpPr>
        <p:spPr>
          <a:xfrm>
            <a:off x="11107858" y="1958300"/>
            <a:ext cx="10818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UI App Creation</a:t>
            </a:r>
          </a:p>
        </p:txBody>
      </p:sp>
      <p:cxnSp>
        <p:nvCxnSpPr>
          <p:cNvPr id="2" name="Straight Arrow Connector 1">
            <a:extLst>
              <a:ext uri="{FF2B5EF4-FFF2-40B4-BE49-F238E27FC236}">
                <a16:creationId xmlns:a16="http://schemas.microsoft.com/office/drawing/2014/main" id="{02C51D52-1B6E-5399-5DA2-BE7EE78E7C85}"/>
              </a:ext>
            </a:extLst>
          </p:cNvPr>
          <p:cNvCxnSpPr>
            <a:cxnSpLocks/>
          </p:cNvCxnSpPr>
          <p:nvPr/>
        </p:nvCxnSpPr>
        <p:spPr>
          <a:xfrm>
            <a:off x="10888843" y="1026484"/>
            <a:ext cx="10270" cy="2498470"/>
          </a:xfrm>
          <a:prstGeom prst="straightConnector1">
            <a:avLst/>
          </a:prstGeom>
          <a:ln w="57150">
            <a:solidFill>
              <a:srgbClr val="00206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B1A81E0-2E67-0508-B56A-BAC91E1002C5}"/>
              </a:ext>
            </a:extLst>
          </p:cNvPr>
          <p:cNvSpPr/>
          <p:nvPr/>
        </p:nvSpPr>
        <p:spPr>
          <a:xfrm>
            <a:off x="10779599" y="1654825"/>
            <a:ext cx="274001" cy="1379915"/>
          </a:xfrm>
          <a:prstGeom prst="rect">
            <a:avLst/>
          </a:prstGeom>
          <a:solidFill>
            <a:srgbClr val="6FD7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33D4EAE-3170-7FAF-B73F-D54D636B9C66}"/>
              </a:ext>
            </a:extLst>
          </p:cNvPr>
          <p:cNvSpPr txBox="1"/>
          <p:nvPr/>
        </p:nvSpPr>
        <p:spPr>
          <a:xfrm>
            <a:off x="10776522" y="5076563"/>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Refactor</a:t>
            </a:r>
          </a:p>
        </p:txBody>
      </p:sp>
      <p:sp>
        <p:nvSpPr>
          <p:cNvPr id="46" name="TextBox 45">
            <a:extLst>
              <a:ext uri="{FF2B5EF4-FFF2-40B4-BE49-F238E27FC236}">
                <a16:creationId xmlns:a16="http://schemas.microsoft.com/office/drawing/2014/main" id="{74A3C60F-1F8E-14B1-A2DE-9EBA1115AC56}"/>
              </a:ext>
            </a:extLst>
          </p:cNvPr>
          <p:cNvSpPr txBox="1"/>
          <p:nvPr/>
        </p:nvSpPr>
        <p:spPr>
          <a:xfrm>
            <a:off x="10770584" y="3912032"/>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Refactor</a:t>
            </a:r>
          </a:p>
        </p:txBody>
      </p:sp>
      <p:sp>
        <p:nvSpPr>
          <p:cNvPr id="48" name="TextBox 47">
            <a:extLst>
              <a:ext uri="{FF2B5EF4-FFF2-40B4-BE49-F238E27FC236}">
                <a16:creationId xmlns:a16="http://schemas.microsoft.com/office/drawing/2014/main" id="{B348156D-CE09-77FD-04B7-F6E1475A1655}"/>
              </a:ext>
            </a:extLst>
          </p:cNvPr>
          <p:cNvSpPr txBox="1"/>
          <p:nvPr/>
        </p:nvSpPr>
        <p:spPr>
          <a:xfrm>
            <a:off x="6446396" y="5866655"/>
            <a:ext cx="5355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7F7F7F"/>
                </a:solidFill>
              </a:rPr>
              <a:t>"Refactoring" is the process of making the code more readable, maintainable, and efficient</a:t>
            </a:r>
          </a:p>
        </p:txBody>
      </p:sp>
    </p:spTree>
    <p:extLst>
      <p:ext uri="{BB962C8B-B14F-4D97-AF65-F5344CB8AC3E}">
        <p14:creationId xmlns:p14="http://schemas.microsoft.com/office/powerpoint/2010/main" val="13675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2" grpId="0"/>
      <p:bldP spid="43" grpId="0"/>
      <p:bldP spid="44" grpId="0"/>
      <p:bldP spid="11" grpId="0" animBg="1"/>
      <p:bldP spid="45" grpId="0" animBg="1"/>
      <p:bldP spid="46" grpId="0" animBg="1"/>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EBAE-6AEC-076B-9B46-D2B88E3781C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A2ACDB7-8EAB-4751-B1AE-504F85BB47A7}"/>
              </a:ext>
            </a:extLst>
          </p:cNvPr>
          <p:cNvSpPr txBox="1"/>
          <p:nvPr/>
        </p:nvSpPr>
        <p:spPr>
          <a:xfrm>
            <a:off x="695277" y="1172313"/>
            <a:ext cx="625702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dirty="0"/>
          </a:p>
          <a:p>
            <a:pPr marL="285750" indent="-285750">
              <a:buFont typeface="Arial"/>
              <a:buChar char="•"/>
            </a:pPr>
            <a:endParaRPr lang="en-US" sz="2400"/>
          </a:p>
        </p:txBody>
      </p:sp>
      <p:sp>
        <p:nvSpPr>
          <p:cNvPr id="3" name="TextBox 2">
            <a:extLst>
              <a:ext uri="{FF2B5EF4-FFF2-40B4-BE49-F238E27FC236}">
                <a16:creationId xmlns:a16="http://schemas.microsoft.com/office/drawing/2014/main" id="{83766A05-45F3-4FD3-23C8-9242CD4ED6BA}"/>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How does paired programming NOT look?</a:t>
            </a:r>
          </a:p>
        </p:txBody>
      </p:sp>
      <p:pic>
        <p:nvPicPr>
          <p:cNvPr id="11" name="Picture 10" descr="Back seat driver... : r/FunnyAnimals">
            <a:extLst>
              <a:ext uri="{FF2B5EF4-FFF2-40B4-BE49-F238E27FC236}">
                <a16:creationId xmlns:a16="http://schemas.microsoft.com/office/drawing/2014/main" id="{28031D9D-8249-F2A1-5A8F-98C6A3DFBEB8}"/>
              </a:ext>
            </a:extLst>
          </p:cNvPr>
          <p:cNvPicPr>
            <a:picLocks noChangeAspect="1"/>
          </p:cNvPicPr>
          <p:nvPr/>
        </p:nvPicPr>
        <p:blipFill>
          <a:blip r:embed="rId3"/>
          <a:stretch>
            <a:fillRect/>
          </a:stretch>
        </p:blipFill>
        <p:spPr>
          <a:xfrm>
            <a:off x="5373304" y="1771210"/>
            <a:ext cx="6058448" cy="4756369"/>
          </a:xfrm>
          <a:prstGeom prst="rect">
            <a:avLst/>
          </a:prstGeom>
        </p:spPr>
      </p:pic>
    </p:spTree>
    <p:extLst>
      <p:ext uri="{BB962C8B-B14F-4D97-AF65-F5344CB8AC3E}">
        <p14:creationId xmlns:p14="http://schemas.microsoft.com/office/powerpoint/2010/main" val="337486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D77BA-0655-2999-9C51-65E6EF0E66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FE368A-84C0-C3BF-E258-524D18F636EE}"/>
              </a:ext>
            </a:extLst>
          </p:cNvPr>
          <p:cNvSpPr txBox="1"/>
          <p:nvPr/>
        </p:nvSpPr>
        <p:spPr>
          <a:xfrm>
            <a:off x="695277" y="1172313"/>
            <a:ext cx="625702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dirty="0"/>
          </a:p>
          <a:p>
            <a:pPr marL="285750" indent="-285750">
              <a:buFont typeface="Arial"/>
              <a:buChar char="•"/>
            </a:pPr>
            <a:r>
              <a:rPr lang="en-US" sz="2400" dirty="0"/>
              <a:t>24/7 grind</a:t>
            </a:r>
          </a:p>
          <a:p>
            <a:pPr marL="742950" lvl="1" indent="-285750">
              <a:buFont typeface="Courier New"/>
              <a:buChar char="o"/>
            </a:pPr>
            <a:endParaRPr lang="en-US" sz="2400"/>
          </a:p>
          <a:p>
            <a:pPr marL="285750" indent="-285750">
              <a:buFont typeface="Arial"/>
              <a:buChar char="•"/>
            </a:pPr>
            <a:endParaRPr lang="en-US" sz="2400"/>
          </a:p>
        </p:txBody>
      </p:sp>
      <p:sp>
        <p:nvSpPr>
          <p:cNvPr id="3" name="TextBox 2">
            <a:extLst>
              <a:ext uri="{FF2B5EF4-FFF2-40B4-BE49-F238E27FC236}">
                <a16:creationId xmlns:a16="http://schemas.microsoft.com/office/drawing/2014/main" id="{47C2D8E3-8C7A-44F3-A000-35317DD03EA2}"/>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NOT look?</a:t>
            </a:r>
          </a:p>
          <a:p>
            <a:endParaRPr lang="en-US" sz="2800" dirty="0"/>
          </a:p>
        </p:txBody>
      </p:sp>
      <p:pic>
        <p:nvPicPr>
          <p:cNvPr id="8" name="Picture 7" descr="A cat on a bar&#10;&#10;AI-generated content may be incorrect.">
            <a:extLst>
              <a:ext uri="{FF2B5EF4-FFF2-40B4-BE49-F238E27FC236}">
                <a16:creationId xmlns:a16="http://schemas.microsoft.com/office/drawing/2014/main" id="{D692504D-95BD-550F-F9E6-B5381DDEF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72313"/>
            <a:ext cx="5404499" cy="5404499"/>
          </a:xfrm>
          <a:prstGeom prst="rect">
            <a:avLst/>
          </a:prstGeom>
        </p:spPr>
      </p:pic>
    </p:spTree>
    <p:extLst>
      <p:ext uri="{BB962C8B-B14F-4D97-AF65-F5344CB8AC3E}">
        <p14:creationId xmlns:p14="http://schemas.microsoft.com/office/powerpoint/2010/main" val="3321011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97662-6E2C-80C4-2BBD-7C9201C046E5}"/>
            </a:ext>
          </a:extLst>
        </p:cNvPr>
        <p:cNvGrpSpPr/>
        <p:nvPr/>
      </p:nvGrpSpPr>
      <p:grpSpPr>
        <a:xfrm>
          <a:off x="0" y="0"/>
          <a:ext cx="0" cy="0"/>
          <a:chOff x="0" y="0"/>
          <a:chExt cx="0" cy="0"/>
        </a:xfrm>
      </p:grpSpPr>
      <p:pic>
        <p:nvPicPr>
          <p:cNvPr id="7" name="Picture 6" descr="A cat sitting at a table with a computer&#10;&#10;AI-generated content may be incorrect.">
            <a:extLst>
              <a:ext uri="{FF2B5EF4-FFF2-40B4-BE49-F238E27FC236}">
                <a16:creationId xmlns:a16="http://schemas.microsoft.com/office/drawing/2014/main" id="{7C3CF99B-6949-8D45-D2B8-32D454942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702" y="1172313"/>
            <a:ext cx="5295782" cy="5295782"/>
          </a:xfrm>
          <a:prstGeom prst="rect">
            <a:avLst/>
          </a:prstGeom>
        </p:spPr>
      </p:pic>
      <p:sp>
        <p:nvSpPr>
          <p:cNvPr id="4" name="TextBox 3">
            <a:extLst>
              <a:ext uri="{FF2B5EF4-FFF2-40B4-BE49-F238E27FC236}">
                <a16:creationId xmlns:a16="http://schemas.microsoft.com/office/drawing/2014/main" id="{7758ADAD-6B18-C02E-795C-1D2F2C3FB38E}"/>
              </a:ext>
            </a:extLst>
          </p:cNvPr>
          <p:cNvSpPr txBox="1"/>
          <p:nvPr/>
        </p:nvSpPr>
        <p:spPr>
          <a:xfrm>
            <a:off x="695277" y="1172313"/>
            <a:ext cx="625702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dirty="0"/>
          </a:p>
          <a:p>
            <a:pPr marL="285750" indent="-285750">
              <a:buFont typeface="Arial"/>
              <a:buChar char="•"/>
            </a:pPr>
            <a:r>
              <a:rPr lang="en-US" sz="2400" dirty="0"/>
              <a:t>24/7 grind</a:t>
            </a:r>
          </a:p>
          <a:p>
            <a:pPr marL="285750" indent="-285750">
              <a:buFont typeface="Arial"/>
              <a:buChar char="•"/>
            </a:pPr>
            <a:r>
              <a:rPr lang="en-US" sz="2400" dirty="0"/>
              <a:t>Hogging the keyboard</a:t>
            </a:r>
          </a:p>
          <a:p>
            <a:pPr marL="285750" indent="-285750">
              <a:buFont typeface="Arial"/>
              <a:buChar char="•"/>
            </a:pPr>
            <a:endParaRPr lang="en-US" sz="2400" dirty="0"/>
          </a:p>
          <a:p>
            <a:pPr marL="285750" indent="-285750">
              <a:buFont typeface="Arial"/>
              <a:buChar char="•"/>
            </a:pPr>
            <a:endParaRPr lang="en-US" sz="2400" dirty="0"/>
          </a:p>
        </p:txBody>
      </p:sp>
      <p:sp>
        <p:nvSpPr>
          <p:cNvPr id="3" name="TextBox 2">
            <a:extLst>
              <a:ext uri="{FF2B5EF4-FFF2-40B4-BE49-F238E27FC236}">
                <a16:creationId xmlns:a16="http://schemas.microsoft.com/office/drawing/2014/main" id="{9D6F3A5E-B839-35D4-08B7-9E10DC42F3F8}"/>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NOT look?</a:t>
            </a:r>
          </a:p>
          <a:p>
            <a:endParaRPr lang="en-US" sz="2800" dirty="0"/>
          </a:p>
        </p:txBody>
      </p:sp>
    </p:spTree>
    <p:extLst>
      <p:ext uri="{BB962C8B-B14F-4D97-AF65-F5344CB8AC3E}">
        <p14:creationId xmlns:p14="http://schemas.microsoft.com/office/powerpoint/2010/main" val="415258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A7DE0-734D-110C-3C23-78D06F8118B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196FA09-84EB-AA44-A6CA-855D9AF683C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4F9614BB-8FC5-AD07-53E4-9162B54CEFC7}"/>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p:txBody>
      </p:sp>
      <p:pic>
        <p:nvPicPr>
          <p:cNvPr id="2" name="Picture 1" descr="r/spartanrace - Asheville Map">
            <a:extLst>
              <a:ext uri="{FF2B5EF4-FFF2-40B4-BE49-F238E27FC236}">
                <a16:creationId xmlns:a16="http://schemas.microsoft.com/office/drawing/2014/main" id="{E172D49E-0F20-7340-577C-BDD6A1C3F941}"/>
              </a:ext>
            </a:extLst>
          </p:cNvPr>
          <p:cNvPicPr>
            <a:picLocks noChangeAspect="1"/>
          </p:cNvPicPr>
          <p:nvPr/>
        </p:nvPicPr>
        <p:blipFill>
          <a:blip r:embed="rId3"/>
          <a:stretch>
            <a:fillRect/>
          </a:stretch>
        </p:blipFill>
        <p:spPr>
          <a:xfrm>
            <a:off x="3898198" y="1717517"/>
            <a:ext cx="7881557" cy="4636449"/>
          </a:xfrm>
          <a:prstGeom prst="rect">
            <a:avLst/>
          </a:prstGeom>
        </p:spPr>
      </p:pic>
    </p:spTree>
    <p:extLst>
      <p:ext uri="{BB962C8B-B14F-4D97-AF65-F5344CB8AC3E}">
        <p14:creationId xmlns:p14="http://schemas.microsoft.com/office/powerpoint/2010/main" val="15899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DEB9E-8A7C-EB33-B9D4-1FBE7305C8E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8CFC509-3F0C-B956-8087-A26FE33816B2}"/>
              </a:ext>
            </a:extLst>
          </p:cNvPr>
          <p:cNvSpPr txBox="1"/>
          <p:nvPr/>
        </p:nvSpPr>
        <p:spPr>
          <a:xfrm>
            <a:off x="695277" y="1172313"/>
            <a:ext cx="62570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a:p>
          <a:p>
            <a:pPr marL="285750" indent="-285750">
              <a:buFont typeface="Arial"/>
              <a:buChar char="•"/>
            </a:pPr>
            <a:r>
              <a:rPr lang="en-US" sz="2400" dirty="0"/>
              <a:t>24/7 grind</a:t>
            </a:r>
          </a:p>
          <a:p>
            <a:pPr marL="285750" indent="-285750">
              <a:buFont typeface="Arial"/>
              <a:buChar char="•"/>
            </a:pPr>
            <a:r>
              <a:rPr lang="en-US" sz="2400" dirty="0"/>
              <a:t>Hogging the keyboard</a:t>
            </a:r>
          </a:p>
          <a:p>
            <a:pPr marL="285750" indent="-285750">
              <a:buFont typeface="Arial"/>
              <a:buChar char="•"/>
            </a:pPr>
            <a:r>
              <a:rPr lang="en-US" sz="2400" dirty="0"/>
              <a:t>Nap time</a:t>
            </a:r>
          </a:p>
          <a:p>
            <a:pPr marL="742950" lvl="1" indent="-285750">
              <a:buFont typeface="Courier New"/>
              <a:buChar char="o"/>
            </a:pPr>
            <a:endParaRPr lang="en-US" sz="2400"/>
          </a:p>
          <a:p>
            <a:pPr marL="285750" indent="-285750">
              <a:buFont typeface="Arial"/>
              <a:buChar char="•"/>
            </a:pPr>
            <a:endParaRPr lang="en-US" sz="2400"/>
          </a:p>
        </p:txBody>
      </p:sp>
      <p:sp>
        <p:nvSpPr>
          <p:cNvPr id="3" name="TextBox 2">
            <a:extLst>
              <a:ext uri="{FF2B5EF4-FFF2-40B4-BE49-F238E27FC236}">
                <a16:creationId xmlns:a16="http://schemas.microsoft.com/office/drawing/2014/main" id="{F4DF0C5B-96AC-FF31-C083-EC3C540AA648}"/>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NOT look?</a:t>
            </a:r>
            <a:endParaRPr lang="en-US" sz="2800"/>
          </a:p>
          <a:p>
            <a:endParaRPr lang="en-US" sz="2800" dirty="0"/>
          </a:p>
        </p:txBody>
      </p:sp>
      <p:pic>
        <p:nvPicPr>
          <p:cNvPr id="5" name="Picture 4" descr="A cat standing next to another cat&#10;&#10;AI-generated content may be incorrect.">
            <a:extLst>
              <a:ext uri="{FF2B5EF4-FFF2-40B4-BE49-F238E27FC236}">
                <a16:creationId xmlns:a16="http://schemas.microsoft.com/office/drawing/2014/main" id="{1F8C9B81-C2F6-0911-51BA-ADCBFC4B2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842" y="1711308"/>
            <a:ext cx="6257027" cy="4834975"/>
          </a:xfrm>
          <a:prstGeom prst="rect">
            <a:avLst/>
          </a:prstGeom>
        </p:spPr>
      </p:pic>
    </p:spTree>
    <p:extLst>
      <p:ext uri="{BB962C8B-B14F-4D97-AF65-F5344CB8AC3E}">
        <p14:creationId xmlns:p14="http://schemas.microsoft.com/office/powerpoint/2010/main" val="216483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12DC0-C3FC-EA69-D87A-62C76D69D3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00DA26-C428-3ADA-C5CA-367B9D044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860" y="1253995"/>
            <a:ext cx="2886075" cy="2783001"/>
          </a:xfrm>
          <a:prstGeom prst="rect">
            <a:avLst/>
          </a:prstGeom>
        </p:spPr>
      </p:pic>
      <p:sp>
        <p:nvSpPr>
          <p:cNvPr id="3" name="TextBox 2">
            <a:extLst>
              <a:ext uri="{FF2B5EF4-FFF2-40B4-BE49-F238E27FC236}">
                <a16:creationId xmlns:a16="http://schemas.microsoft.com/office/drawing/2014/main" id="{91A375A0-0173-E5AC-2C3C-BA313C6927FF}"/>
              </a:ext>
            </a:extLst>
          </p:cNvPr>
          <p:cNvSpPr txBox="1"/>
          <p:nvPr/>
        </p:nvSpPr>
        <p:spPr>
          <a:xfrm>
            <a:off x="580445" y="137364"/>
            <a:ext cx="10662699" cy="523220"/>
          </a:xfrm>
          <a:prstGeom prst="rect">
            <a:avLst/>
          </a:prstGeom>
          <a:noFill/>
        </p:spPr>
        <p:txBody>
          <a:bodyPr wrap="square" rtlCol="0">
            <a:spAutoFit/>
          </a:bodyPr>
          <a:lstStyle/>
          <a:p>
            <a:r>
              <a:rPr lang="en-US" sz="2800"/>
              <a:t>Lesson #1: “Pairing” is a mindset, not a technique</a:t>
            </a:r>
          </a:p>
        </p:txBody>
      </p:sp>
      <p:sp>
        <p:nvSpPr>
          <p:cNvPr id="4" name="TextBox 3">
            <a:extLst>
              <a:ext uri="{FF2B5EF4-FFF2-40B4-BE49-F238E27FC236}">
                <a16:creationId xmlns:a16="http://schemas.microsoft.com/office/drawing/2014/main" id="{A91F58B4-8E00-30F4-C5E1-9B5B561363F9}"/>
              </a:ext>
            </a:extLst>
          </p:cNvPr>
          <p:cNvSpPr txBox="1"/>
          <p:nvPr/>
        </p:nvSpPr>
        <p:spPr>
          <a:xfrm>
            <a:off x="342900" y="1038266"/>
            <a:ext cx="59768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Follow the vibe</a:t>
            </a:r>
          </a:p>
          <a:p>
            <a:pPr lvl="1"/>
            <a:endParaRPr lang="en-US" sz="2400" dirty="0">
              <a:solidFill>
                <a:srgbClr val="FF0000"/>
              </a:solidFill>
            </a:endParaRPr>
          </a:p>
        </p:txBody>
      </p:sp>
    </p:spTree>
    <p:extLst>
      <p:ext uri="{BB962C8B-B14F-4D97-AF65-F5344CB8AC3E}">
        <p14:creationId xmlns:p14="http://schemas.microsoft.com/office/powerpoint/2010/main" val="240536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D314B-43A5-2212-191F-014DC84C0E6E}"/>
            </a:ext>
          </a:extLst>
        </p:cNvPr>
        <p:cNvGrpSpPr/>
        <p:nvPr/>
      </p:nvGrpSpPr>
      <p:grpSpPr>
        <a:xfrm>
          <a:off x="0" y="0"/>
          <a:ext cx="0" cy="0"/>
          <a:chOff x="0" y="0"/>
          <a:chExt cx="0" cy="0"/>
        </a:xfrm>
      </p:grpSpPr>
      <p:pic>
        <p:nvPicPr>
          <p:cNvPr id="6" name="Picture 5" descr="A cat wearing headphones&#10;&#10;AI-generated content may be incorrect.">
            <a:extLst>
              <a:ext uri="{FF2B5EF4-FFF2-40B4-BE49-F238E27FC236}">
                <a16:creationId xmlns:a16="http://schemas.microsoft.com/office/drawing/2014/main" id="{9C123BCB-AF0E-6EF9-7A40-F75632862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859" y="1255696"/>
            <a:ext cx="2886075" cy="2781300"/>
          </a:xfrm>
          <a:prstGeom prst="rect">
            <a:avLst/>
          </a:prstGeom>
        </p:spPr>
      </p:pic>
      <p:sp>
        <p:nvSpPr>
          <p:cNvPr id="3" name="TextBox 2">
            <a:extLst>
              <a:ext uri="{FF2B5EF4-FFF2-40B4-BE49-F238E27FC236}">
                <a16:creationId xmlns:a16="http://schemas.microsoft.com/office/drawing/2014/main" id="{79499AD5-9774-C62A-A64B-434DA1E71E78}"/>
              </a:ext>
            </a:extLst>
          </p:cNvPr>
          <p:cNvSpPr txBox="1"/>
          <p:nvPr/>
        </p:nvSpPr>
        <p:spPr>
          <a:xfrm>
            <a:off x="580445" y="137364"/>
            <a:ext cx="10662699" cy="523220"/>
          </a:xfrm>
          <a:prstGeom prst="rect">
            <a:avLst/>
          </a:prstGeom>
          <a:noFill/>
        </p:spPr>
        <p:txBody>
          <a:bodyPr wrap="square" rtlCol="0">
            <a:spAutoFit/>
          </a:bodyPr>
          <a:lstStyle/>
          <a:p>
            <a:r>
              <a:rPr lang="en-US" sz="2800"/>
              <a:t>Lesson #1: “Pairing” is a mindset, not a technique</a:t>
            </a:r>
          </a:p>
        </p:txBody>
      </p:sp>
      <p:sp>
        <p:nvSpPr>
          <p:cNvPr id="4" name="TextBox 3">
            <a:extLst>
              <a:ext uri="{FF2B5EF4-FFF2-40B4-BE49-F238E27FC236}">
                <a16:creationId xmlns:a16="http://schemas.microsoft.com/office/drawing/2014/main" id="{7453769F-7393-431C-3FE1-9501FEE11908}"/>
              </a:ext>
            </a:extLst>
          </p:cNvPr>
          <p:cNvSpPr txBox="1"/>
          <p:nvPr/>
        </p:nvSpPr>
        <p:spPr>
          <a:xfrm>
            <a:off x="342900" y="1038266"/>
            <a:ext cx="59768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Follow the vibe</a:t>
            </a:r>
          </a:p>
          <a:p>
            <a:pPr lvl="1"/>
            <a:endParaRPr lang="en-US" sz="2400" dirty="0">
              <a:solidFill>
                <a:srgbClr val="FF0000"/>
              </a:solidFill>
            </a:endParaRPr>
          </a:p>
          <a:p>
            <a:pPr marL="285750" indent="-285750">
              <a:buFont typeface="Arial,Sans-Serif"/>
              <a:buChar char="•"/>
            </a:pPr>
            <a:r>
              <a:rPr lang="en-US" sz="2400" dirty="0"/>
              <a:t>Embrace friction </a:t>
            </a:r>
          </a:p>
          <a:p>
            <a:endParaRPr lang="en-US" sz="2400" dirty="0"/>
          </a:p>
        </p:txBody>
      </p:sp>
      <p:pic>
        <p:nvPicPr>
          <p:cNvPr id="12" name="Picture 11">
            <a:extLst>
              <a:ext uri="{FF2B5EF4-FFF2-40B4-BE49-F238E27FC236}">
                <a16:creationId xmlns:a16="http://schemas.microsoft.com/office/drawing/2014/main" id="{05C6F191-4BA2-E834-33EB-FFBCBBC02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393" y="3663030"/>
            <a:ext cx="3662112" cy="2853594"/>
          </a:xfrm>
          <a:prstGeom prst="rect">
            <a:avLst/>
          </a:prstGeom>
        </p:spPr>
      </p:pic>
    </p:spTree>
    <p:extLst>
      <p:ext uri="{BB962C8B-B14F-4D97-AF65-F5344CB8AC3E}">
        <p14:creationId xmlns:p14="http://schemas.microsoft.com/office/powerpoint/2010/main" val="1747372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D0E3-C809-0164-EE36-E6A3CCCFA8D9}"/>
            </a:ext>
          </a:extLst>
        </p:cNvPr>
        <p:cNvGrpSpPr/>
        <p:nvPr/>
      </p:nvGrpSpPr>
      <p:grpSpPr>
        <a:xfrm>
          <a:off x="0" y="0"/>
          <a:ext cx="0" cy="0"/>
          <a:chOff x="0" y="0"/>
          <a:chExt cx="0" cy="0"/>
        </a:xfrm>
      </p:grpSpPr>
      <p:pic>
        <p:nvPicPr>
          <p:cNvPr id="7" name="Picture 6" descr="A cat lying on a pole&#10;&#10;AI-generated content may be incorrect.">
            <a:extLst>
              <a:ext uri="{FF2B5EF4-FFF2-40B4-BE49-F238E27FC236}">
                <a16:creationId xmlns:a16="http://schemas.microsoft.com/office/drawing/2014/main" id="{2D65D3D5-F337-5956-6B40-102CD23C4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80" y="3668649"/>
            <a:ext cx="3667125" cy="2847975"/>
          </a:xfrm>
          <a:prstGeom prst="rect">
            <a:avLst/>
          </a:prstGeom>
        </p:spPr>
      </p:pic>
      <p:sp>
        <p:nvSpPr>
          <p:cNvPr id="3" name="TextBox 2">
            <a:extLst>
              <a:ext uri="{FF2B5EF4-FFF2-40B4-BE49-F238E27FC236}">
                <a16:creationId xmlns:a16="http://schemas.microsoft.com/office/drawing/2014/main" id="{C703E8B6-4B30-E796-E5CC-B6774187AA7D}"/>
              </a:ext>
            </a:extLst>
          </p:cNvPr>
          <p:cNvSpPr txBox="1"/>
          <p:nvPr/>
        </p:nvSpPr>
        <p:spPr>
          <a:xfrm>
            <a:off x="580445" y="137364"/>
            <a:ext cx="10662699" cy="523220"/>
          </a:xfrm>
          <a:prstGeom prst="rect">
            <a:avLst/>
          </a:prstGeom>
          <a:noFill/>
        </p:spPr>
        <p:txBody>
          <a:bodyPr wrap="square" rtlCol="0">
            <a:spAutoFit/>
          </a:bodyPr>
          <a:lstStyle/>
          <a:p>
            <a:r>
              <a:rPr lang="en-US" sz="2800"/>
              <a:t>Lesson #1: “Pairing” is a mindset, not a technique</a:t>
            </a:r>
          </a:p>
        </p:txBody>
      </p:sp>
      <p:sp>
        <p:nvSpPr>
          <p:cNvPr id="4" name="TextBox 3">
            <a:extLst>
              <a:ext uri="{FF2B5EF4-FFF2-40B4-BE49-F238E27FC236}">
                <a16:creationId xmlns:a16="http://schemas.microsoft.com/office/drawing/2014/main" id="{BCD471AE-0F7A-BB04-E184-826F43098274}"/>
              </a:ext>
            </a:extLst>
          </p:cNvPr>
          <p:cNvSpPr txBox="1"/>
          <p:nvPr/>
        </p:nvSpPr>
        <p:spPr>
          <a:xfrm>
            <a:off x="342900" y="1038266"/>
            <a:ext cx="597688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Follow the vibe</a:t>
            </a:r>
          </a:p>
          <a:p>
            <a:pPr lvl="1"/>
            <a:endParaRPr lang="en-US" sz="2400" dirty="0">
              <a:solidFill>
                <a:srgbClr val="FF0000"/>
              </a:solidFill>
            </a:endParaRPr>
          </a:p>
          <a:p>
            <a:pPr marL="285750" indent="-285750">
              <a:buFont typeface="Arial,Sans-Serif"/>
              <a:buChar char="•"/>
            </a:pPr>
            <a:r>
              <a:rPr lang="en-US" sz="2400" dirty="0"/>
              <a:t>Embrace friction </a:t>
            </a:r>
          </a:p>
          <a:p>
            <a:pPr marL="285750" indent="-285750">
              <a:buFont typeface="Arial"/>
              <a:buChar char="•"/>
            </a:pPr>
            <a:endParaRPr lang="en-US" sz="2400" dirty="0"/>
          </a:p>
          <a:p>
            <a:pPr marL="285750" indent="-285750">
              <a:buFont typeface="Arial"/>
              <a:buChar char="•"/>
            </a:pPr>
            <a:r>
              <a:rPr lang="en-US" sz="2400" dirty="0"/>
              <a:t>Slow down to speed up</a:t>
            </a:r>
          </a:p>
        </p:txBody>
      </p:sp>
      <p:pic>
        <p:nvPicPr>
          <p:cNvPr id="10" name="Picture 9">
            <a:extLst>
              <a:ext uri="{FF2B5EF4-FFF2-40B4-BE49-F238E27FC236}">
                <a16:creationId xmlns:a16="http://schemas.microsoft.com/office/drawing/2014/main" id="{561DDDD5-D3B2-80B0-B2EB-FCA94E4D1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897" y="2593778"/>
            <a:ext cx="3059503" cy="2892621"/>
          </a:xfrm>
          <a:prstGeom prst="rect">
            <a:avLst/>
          </a:prstGeom>
        </p:spPr>
      </p:pic>
      <p:pic>
        <p:nvPicPr>
          <p:cNvPr id="2" name="Picture 1" descr="A cat wearing headphones&#10;&#10;AI-generated content may be incorrect.">
            <a:extLst>
              <a:ext uri="{FF2B5EF4-FFF2-40B4-BE49-F238E27FC236}">
                <a16:creationId xmlns:a16="http://schemas.microsoft.com/office/drawing/2014/main" id="{52058536-01DF-036C-C677-13011B743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859" y="1255696"/>
            <a:ext cx="2886075" cy="2781300"/>
          </a:xfrm>
          <a:prstGeom prst="rect">
            <a:avLst/>
          </a:prstGeom>
        </p:spPr>
      </p:pic>
    </p:spTree>
    <p:extLst>
      <p:ext uri="{BB962C8B-B14F-4D97-AF65-F5344CB8AC3E}">
        <p14:creationId xmlns:p14="http://schemas.microsoft.com/office/powerpoint/2010/main" val="1222696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7858-8169-CCCA-4D62-85A9CD0C2975}"/>
            </a:ext>
          </a:extLst>
        </p:cNvPr>
        <p:cNvGrpSpPr/>
        <p:nvPr/>
      </p:nvGrpSpPr>
      <p:grpSpPr>
        <a:xfrm>
          <a:off x="0" y="0"/>
          <a:ext cx="0" cy="0"/>
          <a:chOff x="0" y="0"/>
          <a:chExt cx="0" cy="0"/>
        </a:xfrm>
      </p:grpSpPr>
      <p:sp>
        <p:nvSpPr>
          <p:cNvPr id="19" name="Oval 18">
            <a:extLst>
              <a:ext uri="{FF2B5EF4-FFF2-40B4-BE49-F238E27FC236}">
                <a16:creationId xmlns:a16="http://schemas.microsoft.com/office/drawing/2014/main" id="{F5F25F4D-1AEF-CDB1-9374-A6756A6914E8}"/>
              </a:ext>
            </a:extLst>
          </p:cNvPr>
          <p:cNvSpPr/>
          <p:nvPr/>
        </p:nvSpPr>
        <p:spPr>
          <a:xfrm>
            <a:off x="7507255" y="2075378"/>
            <a:ext cx="2992723" cy="3027606"/>
          </a:xfrm>
          <a:prstGeom prst="ellipse">
            <a:avLst/>
          </a:prstGeom>
          <a:solidFill>
            <a:srgbClr val="AACDEC">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A61B0D5-0558-22B6-F502-F99F23B2AF4F}"/>
              </a:ext>
            </a:extLst>
          </p:cNvPr>
          <p:cNvSpPr/>
          <p:nvPr/>
        </p:nvSpPr>
        <p:spPr>
          <a:xfrm>
            <a:off x="6991836" y="2078159"/>
            <a:ext cx="2996883" cy="3027606"/>
          </a:xfrm>
          <a:prstGeom prst="ellipse">
            <a:avLst/>
          </a:prstGeom>
          <a:solidFill>
            <a:srgbClr val="FC958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05274A7-DD65-E0C3-B573-E51DF08B5A71}"/>
              </a:ext>
            </a:extLst>
          </p:cNvPr>
          <p:cNvSpPr/>
          <p:nvPr/>
        </p:nvSpPr>
        <p:spPr>
          <a:xfrm>
            <a:off x="2891715" y="2084032"/>
            <a:ext cx="2992723" cy="3027606"/>
          </a:xfrm>
          <a:prstGeom prst="ellipse">
            <a:avLst/>
          </a:prstGeom>
          <a:solidFill>
            <a:srgbClr val="AACDEC">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7D68FB-F94E-F1F7-4E57-4081670C1EE3}"/>
              </a:ext>
            </a:extLst>
          </p:cNvPr>
          <p:cNvSpPr/>
          <p:nvPr/>
        </p:nvSpPr>
        <p:spPr>
          <a:xfrm>
            <a:off x="1400250" y="2101039"/>
            <a:ext cx="2996883" cy="3027606"/>
          </a:xfrm>
          <a:prstGeom prst="ellipse">
            <a:avLst/>
          </a:prstGeom>
          <a:solidFill>
            <a:srgbClr val="FC958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F726380-D4E7-2556-FC03-D9FEFCB50ABD}"/>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Lesson #2: Know Your Strengths; Adapt for Your Weaknesses</a:t>
            </a:r>
          </a:p>
        </p:txBody>
      </p:sp>
      <p:pic>
        <p:nvPicPr>
          <p:cNvPr id="10" name="Picture 9" descr="A hexagon with colorful lines&#10;&#10;AI-generated content may be incorrect.">
            <a:extLst>
              <a:ext uri="{FF2B5EF4-FFF2-40B4-BE49-F238E27FC236}">
                <a16:creationId xmlns:a16="http://schemas.microsoft.com/office/drawing/2014/main" id="{15F82EFE-080E-D947-86DD-40AE7AEE7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182" y="2901075"/>
            <a:ext cx="1204816" cy="1389286"/>
          </a:xfrm>
          <a:prstGeom prst="rect">
            <a:avLst/>
          </a:prstGeom>
        </p:spPr>
      </p:pic>
      <p:pic>
        <p:nvPicPr>
          <p:cNvPr id="16" name="Picture 2" descr="A logo of a vase&#10;&#10;AI-generated content may be incorrect.">
            <a:extLst>
              <a:ext uri="{FF2B5EF4-FFF2-40B4-BE49-F238E27FC236}">
                <a16:creationId xmlns:a16="http://schemas.microsoft.com/office/drawing/2014/main" id="{7D1D869C-F131-B15B-0BE5-9E77F7887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12" y="2262340"/>
            <a:ext cx="1143769" cy="13200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Brand • Streamlit">
            <a:extLst>
              <a:ext uri="{FF2B5EF4-FFF2-40B4-BE49-F238E27FC236}">
                <a16:creationId xmlns:a16="http://schemas.microsoft.com/office/drawing/2014/main" id="{8615D07B-1CD8-1A79-9978-EC03CB12E5A6}"/>
              </a:ext>
            </a:extLst>
          </p:cNvPr>
          <p:cNvPicPr>
            <a:picLocks noChangeAspect="1"/>
          </p:cNvPicPr>
          <p:nvPr/>
        </p:nvPicPr>
        <p:blipFill>
          <a:blip r:embed="rId5"/>
          <a:stretch>
            <a:fillRect/>
          </a:stretch>
        </p:blipFill>
        <p:spPr>
          <a:xfrm>
            <a:off x="4515126" y="3135847"/>
            <a:ext cx="1183758" cy="710010"/>
          </a:xfrm>
          <a:prstGeom prst="rect">
            <a:avLst/>
          </a:prstGeom>
        </p:spPr>
      </p:pic>
      <p:pic>
        <p:nvPicPr>
          <p:cNvPr id="14" name="Picture 13" descr="A hexagon with colorful lines&#10;&#10;AI-generated content may be incorrect.">
            <a:extLst>
              <a:ext uri="{FF2B5EF4-FFF2-40B4-BE49-F238E27FC236}">
                <a16:creationId xmlns:a16="http://schemas.microsoft.com/office/drawing/2014/main" id="{02144FB1-D1B0-7660-F229-B5A14211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386" y="2274590"/>
            <a:ext cx="1086601" cy="1252970"/>
          </a:xfrm>
          <a:prstGeom prst="rect">
            <a:avLst/>
          </a:prstGeom>
        </p:spPr>
      </p:pic>
      <p:pic>
        <p:nvPicPr>
          <p:cNvPr id="17" name="Picture 2" descr="A logo of a vase&#10;&#10;AI-generated content may be incorrect.">
            <a:extLst>
              <a:ext uri="{FF2B5EF4-FFF2-40B4-BE49-F238E27FC236}">
                <a16:creationId xmlns:a16="http://schemas.microsoft.com/office/drawing/2014/main" id="{874157F1-113C-9F73-9B2E-3915ECB07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473" y="3595718"/>
            <a:ext cx="1085607" cy="12529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Brand • Streamlit">
            <a:extLst>
              <a:ext uri="{FF2B5EF4-FFF2-40B4-BE49-F238E27FC236}">
                <a16:creationId xmlns:a16="http://schemas.microsoft.com/office/drawing/2014/main" id="{26AC5A98-D51B-66B6-BD09-439D190D6AA0}"/>
              </a:ext>
            </a:extLst>
          </p:cNvPr>
          <p:cNvPicPr>
            <a:picLocks noChangeAspect="1"/>
          </p:cNvPicPr>
          <p:nvPr/>
        </p:nvPicPr>
        <p:blipFill>
          <a:blip r:embed="rId5"/>
          <a:stretch>
            <a:fillRect/>
          </a:stretch>
        </p:blipFill>
        <p:spPr>
          <a:xfrm>
            <a:off x="8843674" y="3206119"/>
            <a:ext cx="1183758" cy="710010"/>
          </a:xfrm>
          <a:prstGeom prst="rect">
            <a:avLst/>
          </a:prstGeom>
        </p:spPr>
      </p:pic>
      <p:sp>
        <p:nvSpPr>
          <p:cNvPr id="8" name="TextBox 7">
            <a:extLst>
              <a:ext uri="{FF2B5EF4-FFF2-40B4-BE49-F238E27FC236}">
                <a16:creationId xmlns:a16="http://schemas.microsoft.com/office/drawing/2014/main" id="{CA11F55B-59BB-A9AA-68CE-4D765490CBBF}"/>
              </a:ext>
            </a:extLst>
          </p:cNvPr>
          <p:cNvSpPr txBox="1"/>
          <p:nvPr/>
        </p:nvSpPr>
        <p:spPr>
          <a:xfrm>
            <a:off x="1921608" y="1388687"/>
            <a:ext cx="3952670" cy="461665"/>
          </a:xfrm>
          <a:prstGeom prst="rect">
            <a:avLst/>
          </a:prstGeom>
          <a:noFill/>
        </p:spPr>
        <p:txBody>
          <a:bodyPr wrap="square" rtlCol="0">
            <a:spAutoFit/>
          </a:bodyPr>
          <a:lstStyle/>
          <a:p>
            <a:r>
              <a:rPr lang="en-US" sz="2400"/>
              <a:t>Before Paired Programming</a:t>
            </a:r>
          </a:p>
        </p:txBody>
      </p:sp>
      <p:sp>
        <p:nvSpPr>
          <p:cNvPr id="13" name="TextBox 12">
            <a:extLst>
              <a:ext uri="{FF2B5EF4-FFF2-40B4-BE49-F238E27FC236}">
                <a16:creationId xmlns:a16="http://schemas.microsoft.com/office/drawing/2014/main" id="{6A381795-EB4B-9004-2555-A51CEF403978}"/>
              </a:ext>
            </a:extLst>
          </p:cNvPr>
          <p:cNvSpPr txBox="1"/>
          <p:nvPr/>
        </p:nvSpPr>
        <p:spPr>
          <a:xfrm>
            <a:off x="7179652" y="1392518"/>
            <a:ext cx="3952670" cy="461665"/>
          </a:xfrm>
          <a:prstGeom prst="rect">
            <a:avLst/>
          </a:prstGeom>
          <a:noFill/>
        </p:spPr>
        <p:txBody>
          <a:bodyPr wrap="square" rtlCol="0">
            <a:spAutoFit/>
          </a:bodyPr>
          <a:lstStyle/>
          <a:p>
            <a:r>
              <a:rPr lang="en-US" sz="2400"/>
              <a:t>After Paired Programming</a:t>
            </a:r>
          </a:p>
        </p:txBody>
      </p:sp>
    </p:spTree>
    <p:extLst>
      <p:ext uri="{BB962C8B-B14F-4D97-AF65-F5344CB8AC3E}">
        <p14:creationId xmlns:p14="http://schemas.microsoft.com/office/powerpoint/2010/main" val="186656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6" grpId="0" animBg="1"/>
      <p:bldP spid="9" grpId="0" animBg="1"/>
      <p:bldP spid="8"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227E5-8FF5-8B1D-8F3D-C476C78127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A783F7-FAFD-7432-45DD-ED80ACC6FBDC}"/>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#3:</a:t>
            </a:r>
            <a:r>
              <a:rPr lang="en-US" sz="2800">
                <a:solidFill>
                  <a:srgbClr val="FF0000"/>
                </a:solidFill>
              </a:rPr>
              <a:t> </a:t>
            </a:r>
            <a:r>
              <a:rPr lang="en-US" sz="2800"/>
              <a:t>Create Checkpoints</a:t>
            </a:r>
          </a:p>
        </p:txBody>
      </p:sp>
      <p:sp>
        <p:nvSpPr>
          <p:cNvPr id="9" name="TextBox 8">
            <a:extLst>
              <a:ext uri="{FF2B5EF4-FFF2-40B4-BE49-F238E27FC236}">
                <a16:creationId xmlns:a16="http://schemas.microsoft.com/office/drawing/2014/main" id="{943BF82B-62D0-04A7-E636-49D6FC8F7058}"/>
              </a:ext>
            </a:extLst>
          </p:cNvPr>
          <p:cNvSpPr txBox="1"/>
          <p:nvPr/>
        </p:nvSpPr>
        <p:spPr>
          <a:xfrm>
            <a:off x="347896" y="1038266"/>
            <a:ext cx="59768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Refactor often</a:t>
            </a:r>
            <a:endParaRPr lang="en-US" dirty="0"/>
          </a:p>
          <a:p>
            <a:pPr marL="742950" lvl="1" indent="-285750">
              <a:buFont typeface="Courier New"/>
              <a:buChar char="o"/>
            </a:pPr>
            <a:endParaRPr lang="en-US" sz="2400" dirty="0"/>
          </a:p>
        </p:txBody>
      </p:sp>
      <p:pic>
        <p:nvPicPr>
          <p:cNvPr id="4" name="Picture 3" descr="10 Massive Dam Failures Caught On Camera">
            <a:extLst>
              <a:ext uri="{FF2B5EF4-FFF2-40B4-BE49-F238E27FC236}">
                <a16:creationId xmlns:a16="http://schemas.microsoft.com/office/drawing/2014/main" id="{F0F3D231-648B-E1CD-83BE-8506E4DABD7C}"/>
              </a:ext>
            </a:extLst>
          </p:cNvPr>
          <p:cNvPicPr>
            <a:picLocks noChangeAspect="1"/>
          </p:cNvPicPr>
          <p:nvPr/>
        </p:nvPicPr>
        <p:blipFill>
          <a:blip r:embed="rId3"/>
          <a:stretch>
            <a:fillRect/>
          </a:stretch>
        </p:blipFill>
        <p:spPr>
          <a:xfrm>
            <a:off x="7163878" y="3428101"/>
            <a:ext cx="4262168" cy="3078552"/>
          </a:xfrm>
          <a:prstGeom prst="rect">
            <a:avLst/>
          </a:prstGeom>
        </p:spPr>
      </p:pic>
      <p:pic>
        <p:nvPicPr>
          <p:cNvPr id="5" name="Picture 4" descr="Most Common Reasons for a Leaky Faucet and How to Stop the Drip">
            <a:extLst>
              <a:ext uri="{FF2B5EF4-FFF2-40B4-BE49-F238E27FC236}">
                <a16:creationId xmlns:a16="http://schemas.microsoft.com/office/drawing/2014/main" id="{B788135F-B8A9-74D6-17A1-173275B95686}"/>
              </a:ext>
            </a:extLst>
          </p:cNvPr>
          <p:cNvPicPr>
            <a:picLocks noChangeAspect="1"/>
          </p:cNvPicPr>
          <p:nvPr/>
        </p:nvPicPr>
        <p:blipFill>
          <a:blip r:embed="rId4"/>
          <a:stretch>
            <a:fillRect/>
          </a:stretch>
        </p:blipFill>
        <p:spPr>
          <a:xfrm>
            <a:off x="7168551" y="328784"/>
            <a:ext cx="4281576" cy="2778619"/>
          </a:xfrm>
          <a:prstGeom prst="rect">
            <a:avLst/>
          </a:prstGeom>
        </p:spPr>
      </p:pic>
    </p:spTree>
    <p:extLst>
      <p:ext uri="{BB962C8B-B14F-4D97-AF65-F5344CB8AC3E}">
        <p14:creationId xmlns:p14="http://schemas.microsoft.com/office/powerpoint/2010/main" val="131127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119D4-7A00-A98A-45E3-9AF148087F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651D1A5-E22E-F728-30D0-4DA1E352F6D0}"/>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#3:</a:t>
            </a:r>
            <a:r>
              <a:rPr lang="en-US" sz="2800">
                <a:solidFill>
                  <a:srgbClr val="FF0000"/>
                </a:solidFill>
              </a:rPr>
              <a:t> </a:t>
            </a:r>
            <a:r>
              <a:rPr lang="en-US" sz="2800"/>
              <a:t>Create Checkpoints</a:t>
            </a:r>
          </a:p>
        </p:txBody>
      </p:sp>
      <p:sp>
        <p:nvSpPr>
          <p:cNvPr id="9" name="TextBox 8">
            <a:extLst>
              <a:ext uri="{FF2B5EF4-FFF2-40B4-BE49-F238E27FC236}">
                <a16:creationId xmlns:a16="http://schemas.microsoft.com/office/drawing/2014/main" id="{579FAEF7-4F62-412B-4B21-802F6F03A15E}"/>
              </a:ext>
            </a:extLst>
          </p:cNvPr>
          <p:cNvSpPr txBox="1"/>
          <p:nvPr/>
        </p:nvSpPr>
        <p:spPr>
          <a:xfrm>
            <a:off x="347896" y="1038266"/>
            <a:ext cx="59768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Refactor often</a:t>
            </a:r>
            <a:endParaRPr lang="en-US" dirty="0"/>
          </a:p>
          <a:p>
            <a:endParaRPr lang="en-US" sz="2400" dirty="0"/>
          </a:p>
          <a:p>
            <a:pPr marL="285750" indent="-285750">
              <a:buFont typeface="Arial"/>
              <a:buChar char="•"/>
            </a:pPr>
            <a:r>
              <a:rPr lang="en-US" sz="2400" dirty="0"/>
              <a:t>Implement standards</a:t>
            </a:r>
          </a:p>
          <a:p>
            <a:pPr marL="285750" indent="-285750">
              <a:buFont typeface="Arial"/>
              <a:buChar char="•"/>
            </a:pPr>
            <a:endParaRPr lang="en-US" sz="2400" dirty="0"/>
          </a:p>
        </p:txBody>
      </p:sp>
      <p:pic>
        <p:nvPicPr>
          <p:cNvPr id="10" name="Picture 9" descr="A screenshot of a computer project description&#10;&#10;AI-generated content may be incorrect.">
            <a:extLst>
              <a:ext uri="{FF2B5EF4-FFF2-40B4-BE49-F238E27FC236}">
                <a16:creationId xmlns:a16="http://schemas.microsoft.com/office/drawing/2014/main" id="{E6177F23-A868-3261-E5C4-EC73DCB17373}"/>
              </a:ext>
            </a:extLst>
          </p:cNvPr>
          <p:cNvPicPr>
            <a:picLocks noChangeAspect="1"/>
          </p:cNvPicPr>
          <p:nvPr/>
        </p:nvPicPr>
        <p:blipFill>
          <a:blip r:embed="rId3"/>
          <a:stretch>
            <a:fillRect/>
          </a:stretch>
        </p:blipFill>
        <p:spPr>
          <a:xfrm>
            <a:off x="4945691" y="833887"/>
            <a:ext cx="6541938" cy="5808453"/>
          </a:xfrm>
          <a:prstGeom prst="rect">
            <a:avLst/>
          </a:prstGeom>
        </p:spPr>
      </p:pic>
    </p:spTree>
    <p:extLst>
      <p:ext uri="{BB962C8B-B14F-4D97-AF65-F5344CB8AC3E}">
        <p14:creationId xmlns:p14="http://schemas.microsoft.com/office/powerpoint/2010/main" val="375603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F601-F598-E8D9-2306-5B54EEBD82B8}"/>
            </a:ext>
          </a:extLst>
        </p:cNvPr>
        <p:cNvGrpSpPr/>
        <p:nvPr/>
      </p:nvGrpSpPr>
      <p:grpSpPr>
        <a:xfrm>
          <a:off x="0" y="0"/>
          <a:ext cx="0" cy="0"/>
          <a:chOff x="0" y="0"/>
          <a:chExt cx="0" cy="0"/>
        </a:xfrm>
      </p:grpSpPr>
      <p:pic>
        <p:nvPicPr>
          <p:cNvPr id="12" name="Picture 11" descr="If you want to go fast, go alone. If you want to go far, go together.” -">
            <a:extLst>
              <a:ext uri="{FF2B5EF4-FFF2-40B4-BE49-F238E27FC236}">
                <a16:creationId xmlns:a16="http://schemas.microsoft.com/office/drawing/2014/main" id="{29C77F88-90C1-E679-1A3B-4A929900DA00}"/>
              </a:ext>
            </a:extLst>
          </p:cNvPr>
          <p:cNvPicPr>
            <a:picLocks noChangeAspect="1"/>
          </p:cNvPicPr>
          <p:nvPr/>
        </p:nvPicPr>
        <p:blipFill>
          <a:blip r:embed="rId3"/>
          <a:srcRect l="14952" r="2628"/>
          <a:stretch>
            <a:fillRect/>
          </a:stretch>
        </p:blipFill>
        <p:spPr>
          <a:xfrm>
            <a:off x="5054860" y="1408652"/>
            <a:ext cx="6970382" cy="4493171"/>
          </a:xfrm>
          <a:prstGeom prst="rect">
            <a:avLst/>
          </a:prstGeom>
        </p:spPr>
      </p:pic>
      <p:sp>
        <p:nvSpPr>
          <p:cNvPr id="3" name="TextBox 2">
            <a:extLst>
              <a:ext uri="{FF2B5EF4-FFF2-40B4-BE49-F238E27FC236}">
                <a16:creationId xmlns:a16="http://schemas.microsoft.com/office/drawing/2014/main" id="{E2BCD693-4918-241C-4A2E-D18D922D757E}"/>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#3:</a:t>
            </a:r>
            <a:r>
              <a:rPr lang="en-US" sz="2800">
                <a:solidFill>
                  <a:srgbClr val="FF0000"/>
                </a:solidFill>
              </a:rPr>
              <a:t> </a:t>
            </a:r>
            <a:r>
              <a:rPr lang="en-US" sz="2800"/>
              <a:t>Create Checkpoints</a:t>
            </a:r>
          </a:p>
        </p:txBody>
      </p:sp>
      <p:sp>
        <p:nvSpPr>
          <p:cNvPr id="9" name="TextBox 8">
            <a:extLst>
              <a:ext uri="{FF2B5EF4-FFF2-40B4-BE49-F238E27FC236}">
                <a16:creationId xmlns:a16="http://schemas.microsoft.com/office/drawing/2014/main" id="{DA15986B-8CCB-4F15-8EE2-633A7FD6267C}"/>
              </a:ext>
            </a:extLst>
          </p:cNvPr>
          <p:cNvSpPr txBox="1"/>
          <p:nvPr/>
        </p:nvSpPr>
        <p:spPr>
          <a:xfrm>
            <a:off x="347896" y="1038266"/>
            <a:ext cx="597688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Refactor often</a:t>
            </a:r>
            <a:endParaRPr lang="en-US" dirty="0"/>
          </a:p>
          <a:p>
            <a:endParaRPr lang="en-US" sz="2400" dirty="0"/>
          </a:p>
          <a:p>
            <a:pPr marL="285750" indent="-285750">
              <a:buFont typeface="Arial"/>
              <a:buChar char="•"/>
            </a:pPr>
            <a:r>
              <a:rPr lang="en-US" sz="2400" dirty="0"/>
              <a:t>Implement standards</a:t>
            </a:r>
          </a:p>
          <a:p>
            <a:pPr marL="285750" indent="-285750">
              <a:buFont typeface="Arial"/>
              <a:buChar char="•"/>
            </a:pPr>
            <a:endParaRPr lang="en-US" sz="2400" dirty="0"/>
          </a:p>
          <a:p>
            <a:pPr marL="285750" indent="-285750">
              <a:buFont typeface="Arial"/>
              <a:buChar char="•"/>
            </a:pPr>
            <a:r>
              <a:rPr lang="en-US" sz="2400" dirty="0"/>
              <a:t>Slow down to speed up (reprise)</a:t>
            </a:r>
          </a:p>
          <a:p>
            <a:pPr marL="742950" lvl="1" indent="-285750">
              <a:buFont typeface="Courier New"/>
              <a:buChar char="o"/>
            </a:pPr>
            <a:endParaRPr lang="en-US" sz="2400" dirty="0"/>
          </a:p>
        </p:txBody>
      </p:sp>
      <p:sp>
        <p:nvSpPr>
          <p:cNvPr id="7" name="TextBox 6">
            <a:extLst>
              <a:ext uri="{FF2B5EF4-FFF2-40B4-BE49-F238E27FC236}">
                <a16:creationId xmlns:a16="http://schemas.microsoft.com/office/drawing/2014/main" id="{318AA46D-6A3A-E71C-FEA0-FA1D3F9B7A22}"/>
              </a:ext>
            </a:extLst>
          </p:cNvPr>
          <p:cNvSpPr txBox="1"/>
          <p:nvPr/>
        </p:nvSpPr>
        <p:spPr>
          <a:xfrm>
            <a:off x="5215233" y="1710338"/>
            <a:ext cx="544847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i="1" dirty="0">
                <a:solidFill>
                  <a:srgbClr val="000000"/>
                </a:solidFill>
              </a:rPr>
              <a:t>If you want to go fast, go alone. </a:t>
            </a:r>
            <a:endParaRPr lang="en-US" sz="2800" b="1" dirty="0">
              <a:solidFill>
                <a:srgbClr val="000000"/>
              </a:solidFill>
            </a:endParaRPr>
          </a:p>
          <a:p>
            <a:r>
              <a:rPr lang="en-US" sz="2800" b="1" i="1" dirty="0">
                <a:solidFill>
                  <a:srgbClr val="000000"/>
                </a:solidFill>
              </a:rPr>
              <a:t>If you want to go far, go together.</a:t>
            </a:r>
            <a:endParaRPr lang="en-US" sz="2800" b="1" dirty="0">
              <a:solidFill>
                <a:srgbClr val="000000"/>
              </a:solidFill>
            </a:endParaRPr>
          </a:p>
        </p:txBody>
      </p:sp>
    </p:spTree>
    <p:extLst>
      <p:ext uri="{BB962C8B-B14F-4D97-AF65-F5344CB8AC3E}">
        <p14:creationId xmlns:p14="http://schemas.microsoft.com/office/powerpoint/2010/main" val="1504595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7E539-75DC-F1E1-7199-09CBB70C7EE0}"/>
            </a:ext>
          </a:extLst>
        </p:cNvPr>
        <p:cNvGrpSpPr/>
        <p:nvPr/>
      </p:nvGrpSpPr>
      <p:grpSpPr>
        <a:xfrm>
          <a:off x="0" y="0"/>
          <a:ext cx="0" cy="0"/>
          <a:chOff x="0" y="0"/>
          <a:chExt cx="0" cy="0"/>
        </a:xfrm>
      </p:grpSpPr>
      <p:pic>
        <p:nvPicPr>
          <p:cNvPr id="9" name="Picture 8" descr="A hexagon with colorful lines&#10;&#10;AI-generated content may be incorrect.">
            <a:extLst>
              <a:ext uri="{FF2B5EF4-FFF2-40B4-BE49-F238E27FC236}">
                <a16:creationId xmlns:a16="http://schemas.microsoft.com/office/drawing/2014/main" id="{5A0ECC37-9924-3883-4773-A08956407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7081" y="125630"/>
            <a:ext cx="828896" cy="942246"/>
          </a:xfrm>
          <a:prstGeom prst="rect">
            <a:avLst/>
          </a:prstGeom>
        </p:spPr>
      </p:pic>
      <p:sp>
        <p:nvSpPr>
          <p:cNvPr id="10" name="TextBox 9">
            <a:extLst>
              <a:ext uri="{FF2B5EF4-FFF2-40B4-BE49-F238E27FC236}">
                <a16:creationId xmlns:a16="http://schemas.microsoft.com/office/drawing/2014/main" id="{36E88A68-0996-4BA6-758D-433DD316DA13}"/>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54B0F2D9-3B11-EE56-C252-C6ADBE767CF8}"/>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CFE9E5C3-4055-F30F-7495-7C672B326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630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mputer code on a blue background&#10;&#10;AI-generated content may be incorrect.">
            <a:extLst>
              <a:ext uri="{FF2B5EF4-FFF2-40B4-BE49-F238E27FC236}">
                <a16:creationId xmlns:a16="http://schemas.microsoft.com/office/drawing/2014/main" id="{AAF48D83-6257-FA82-356B-BD41B325C3E3}"/>
              </a:ext>
            </a:extLst>
          </p:cNvPr>
          <p:cNvPicPr>
            <a:picLocks noChangeAspect="1"/>
          </p:cNvPicPr>
          <p:nvPr/>
        </p:nvPicPr>
        <p:blipFill>
          <a:blip r:embed="rId5"/>
          <a:stretch>
            <a:fillRect/>
          </a:stretch>
        </p:blipFill>
        <p:spPr>
          <a:xfrm>
            <a:off x="5201920" y="1178560"/>
            <a:ext cx="6136640" cy="5466080"/>
          </a:xfrm>
          <a:prstGeom prst="rect">
            <a:avLst/>
          </a:prstGeom>
        </p:spPr>
      </p:pic>
      <p:pic>
        <p:nvPicPr>
          <p:cNvPr id="3" name="Picture 2" descr="File:R logo.svg - Wikimedia Commons">
            <a:extLst>
              <a:ext uri="{FF2B5EF4-FFF2-40B4-BE49-F238E27FC236}">
                <a16:creationId xmlns:a16="http://schemas.microsoft.com/office/drawing/2014/main" id="{625E5BDB-DC34-547F-FD90-C45700EB2508}"/>
              </a:ext>
            </a:extLst>
          </p:cNvPr>
          <p:cNvPicPr>
            <a:picLocks noChangeAspect="1"/>
          </p:cNvPicPr>
          <p:nvPr/>
        </p:nvPicPr>
        <p:blipFill>
          <a:blip r:embed="rId6"/>
          <a:stretch>
            <a:fillRect/>
          </a:stretch>
        </p:blipFill>
        <p:spPr>
          <a:xfrm>
            <a:off x="9186545" y="293370"/>
            <a:ext cx="920750" cy="612140"/>
          </a:xfrm>
          <a:prstGeom prst="rect">
            <a:avLst/>
          </a:prstGeom>
        </p:spPr>
      </p:pic>
      <p:sp>
        <p:nvSpPr>
          <p:cNvPr id="2" name="Rectangle 1">
            <a:extLst>
              <a:ext uri="{FF2B5EF4-FFF2-40B4-BE49-F238E27FC236}">
                <a16:creationId xmlns:a16="http://schemas.microsoft.com/office/drawing/2014/main" id="{871438F7-C9C6-42CE-E444-C24AAA1048A2}"/>
              </a:ext>
            </a:extLst>
          </p:cNvPr>
          <p:cNvSpPr/>
          <p:nvPr/>
        </p:nvSpPr>
        <p:spPr>
          <a:xfrm>
            <a:off x="5201920" y="5696174"/>
            <a:ext cx="6136640" cy="94846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419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55261-B81C-4776-7E4F-FF56356A6291}"/>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6FCB54B-C327-DC8B-CCD6-0B714B14904B}"/>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036CE419-9A02-5509-81FA-8564DDAD6183}"/>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sp>
        <p:nvSpPr>
          <p:cNvPr id="2" name="TextBox 1">
            <a:extLst>
              <a:ext uri="{FF2B5EF4-FFF2-40B4-BE49-F238E27FC236}">
                <a16:creationId xmlns:a16="http://schemas.microsoft.com/office/drawing/2014/main" id="{10632D55-BEA7-84B0-DF63-4A09206B1F17}"/>
              </a:ext>
            </a:extLst>
          </p:cNvPr>
          <p:cNvSpPr txBox="1"/>
          <p:nvPr/>
        </p:nvSpPr>
        <p:spPr>
          <a:xfrm>
            <a:off x="5273894" y="1718222"/>
            <a:ext cx="6768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ea typeface="+mn-lt"/>
                <a:cs typeface="+mn-lt"/>
                <a:hlinkClick r:id="rId3">
                  <a:extLst>
                    <a:ext uri="{A12FA001-AC4F-418D-AE19-62706E023703}">
                      <ahyp:hlinkClr xmlns:ahyp="http://schemas.microsoft.com/office/drawing/2018/hyperlinkcolor" val="tx"/>
                    </a:ext>
                  </a:extLst>
                </a:hlinkClick>
              </a:rPr>
              <a:t>https://docs.posit.co/ide/user/ide/guide/publish/connecting.html</a:t>
            </a:r>
            <a:r>
              <a:rPr lang="en-US" dirty="0">
                <a:solidFill>
                  <a:srgbClr val="0070C0"/>
                </a:solidFill>
                <a:ea typeface="+mn-lt"/>
                <a:cs typeface="+mn-lt"/>
              </a:rPr>
              <a:t> </a:t>
            </a:r>
            <a:endParaRPr lang="en-US" dirty="0">
              <a:solidFill>
                <a:srgbClr val="0070C0"/>
              </a:solidFill>
            </a:endParaRPr>
          </a:p>
        </p:txBody>
      </p:sp>
      <p:pic>
        <p:nvPicPr>
          <p:cNvPr id="4" name="Picture 3" descr="Python - Posit">
            <a:extLst>
              <a:ext uri="{FF2B5EF4-FFF2-40B4-BE49-F238E27FC236}">
                <a16:creationId xmlns:a16="http://schemas.microsoft.com/office/drawing/2014/main" id="{E869129C-3408-C183-2059-080CFA58826C}"/>
              </a:ext>
            </a:extLst>
          </p:cNvPr>
          <p:cNvPicPr>
            <a:picLocks noChangeAspect="1"/>
          </p:cNvPicPr>
          <p:nvPr/>
        </p:nvPicPr>
        <p:blipFill>
          <a:blip r:embed="rId4"/>
          <a:stretch>
            <a:fillRect/>
          </a:stretch>
        </p:blipFill>
        <p:spPr>
          <a:xfrm>
            <a:off x="9527167" y="140213"/>
            <a:ext cx="2423646" cy="321891"/>
          </a:xfrm>
          <a:prstGeom prst="rect">
            <a:avLst/>
          </a:prstGeom>
        </p:spPr>
      </p:pic>
      <p:pic>
        <p:nvPicPr>
          <p:cNvPr id="5" name="Picture 4" descr="Global options menu">
            <a:extLst>
              <a:ext uri="{FF2B5EF4-FFF2-40B4-BE49-F238E27FC236}">
                <a16:creationId xmlns:a16="http://schemas.microsoft.com/office/drawing/2014/main" id="{B72AC8EE-4667-1518-203C-E4F1299135EB}"/>
              </a:ext>
            </a:extLst>
          </p:cNvPr>
          <p:cNvPicPr>
            <a:picLocks noChangeAspect="1"/>
          </p:cNvPicPr>
          <p:nvPr/>
        </p:nvPicPr>
        <p:blipFill>
          <a:blip r:embed="rId5"/>
          <a:stretch>
            <a:fillRect/>
          </a:stretch>
        </p:blipFill>
        <p:spPr>
          <a:xfrm>
            <a:off x="742950" y="3468936"/>
            <a:ext cx="2743200" cy="3253878"/>
          </a:xfrm>
          <a:prstGeom prst="rect">
            <a:avLst/>
          </a:prstGeom>
        </p:spPr>
      </p:pic>
      <p:pic>
        <p:nvPicPr>
          <p:cNvPr id="6" name="Picture 5" descr="The Global options menu, highlighting the Publishing tab and the Connect... button">
            <a:extLst>
              <a:ext uri="{FF2B5EF4-FFF2-40B4-BE49-F238E27FC236}">
                <a16:creationId xmlns:a16="http://schemas.microsoft.com/office/drawing/2014/main" id="{3032C1E8-FD78-359E-7413-6BAC54DA5185}"/>
              </a:ext>
            </a:extLst>
          </p:cNvPr>
          <p:cNvPicPr>
            <a:picLocks noChangeAspect="1"/>
          </p:cNvPicPr>
          <p:nvPr/>
        </p:nvPicPr>
        <p:blipFill>
          <a:blip r:embed="rId6"/>
          <a:stretch>
            <a:fillRect/>
          </a:stretch>
        </p:blipFill>
        <p:spPr>
          <a:xfrm>
            <a:off x="4552950" y="3597807"/>
            <a:ext cx="3086099" cy="3262835"/>
          </a:xfrm>
          <a:prstGeom prst="rect">
            <a:avLst/>
          </a:prstGeom>
        </p:spPr>
      </p:pic>
      <p:pic>
        <p:nvPicPr>
          <p:cNvPr id="7" name="Picture 6" descr="Publishing account configuration">
            <a:extLst>
              <a:ext uri="{FF2B5EF4-FFF2-40B4-BE49-F238E27FC236}">
                <a16:creationId xmlns:a16="http://schemas.microsoft.com/office/drawing/2014/main" id="{90184463-4CF7-1E11-4391-E429D0D11946}"/>
              </a:ext>
            </a:extLst>
          </p:cNvPr>
          <p:cNvPicPr>
            <a:picLocks noChangeAspect="1"/>
          </p:cNvPicPr>
          <p:nvPr/>
        </p:nvPicPr>
        <p:blipFill>
          <a:blip r:embed="rId7"/>
          <a:stretch>
            <a:fillRect/>
          </a:stretch>
        </p:blipFill>
        <p:spPr>
          <a:xfrm>
            <a:off x="8972550" y="4112546"/>
            <a:ext cx="2981324" cy="2233357"/>
          </a:xfrm>
          <a:prstGeom prst="rect">
            <a:avLst/>
          </a:prstGeom>
        </p:spPr>
      </p:pic>
      <p:sp>
        <p:nvSpPr>
          <p:cNvPr id="11" name="Arrow: Right 10">
            <a:extLst>
              <a:ext uri="{FF2B5EF4-FFF2-40B4-BE49-F238E27FC236}">
                <a16:creationId xmlns:a16="http://schemas.microsoft.com/office/drawing/2014/main" id="{735C3F89-AA12-A32B-CCD4-1A77958FB344}"/>
              </a:ext>
            </a:extLst>
          </p:cNvPr>
          <p:cNvSpPr/>
          <p:nvPr/>
        </p:nvSpPr>
        <p:spPr>
          <a:xfrm>
            <a:off x="3186033" y="5120786"/>
            <a:ext cx="1030466" cy="283903"/>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1953E7E-C7E3-73FF-9148-D8D3B4E01183}"/>
              </a:ext>
            </a:extLst>
          </p:cNvPr>
          <p:cNvSpPr/>
          <p:nvPr/>
        </p:nvSpPr>
        <p:spPr>
          <a:xfrm>
            <a:off x="7777082" y="5120786"/>
            <a:ext cx="1030466" cy="283903"/>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7FA2E56-98E2-F6CD-F1EF-1C5735A391B8}"/>
              </a:ext>
            </a:extLst>
          </p:cNvPr>
          <p:cNvSpPr/>
          <p:nvPr/>
        </p:nvSpPr>
        <p:spPr>
          <a:xfrm>
            <a:off x="262795" y="3955926"/>
            <a:ext cx="368023" cy="315448"/>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B5387667-40CD-FEF0-1428-87D844239FD2}"/>
              </a:ext>
            </a:extLst>
          </p:cNvPr>
          <p:cNvSpPr/>
          <p:nvPr/>
        </p:nvSpPr>
        <p:spPr>
          <a:xfrm>
            <a:off x="4120420" y="3955925"/>
            <a:ext cx="368023" cy="315448"/>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2</a:t>
            </a:r>
          </a:p>
        </p:txBody>
      </p:sp>
      <p:sp>
        <p:nvSpPr>
          <p:cNvPr id="15" name="Oval 14">
            <a:extLst>
              <a:ext uri="{FF2B5EF4-FFF2-40B4-BE49-F238E27FC236}">
                <a16:creationId xmlns:a16="http://schemas.microsoft.com/office/drawing/2014/main" id="{13C81B68-3B18-C7D6-81DF-2EC1C3AA5F4A}"/>
              </a:ext>
            </a:extLst>
          </p:cNvPr>
          <p:cNvSpPr/>
          <p:nvPr/>
        </p:nvSpPr>
        <p:spPr>
          <a:xfrm>
            <a:off x="8546740" y="3955925"/>
            <a:ext cx="368023" cy="315448"/>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a:t>
            </a:r>
          </a:p>
        </p:txBody>
      </p:sp>
    </p:spTree>
    <p:extLst>
      <p:ext uri="{BB962C8B-B14F-4D97-AF65-F5344CB8AC3E}">
        <p14:creationId xmlns:p14="http://schemas.microsoft.com/office/powerpoint/2010/main" val="16507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BC1AB-E55A-AA93-A760-AA8A303C14A3}"/>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BAFA28F-8741-A46E-7E58-DDCE1A727359}"/>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D0628771-391D-776D-3D2C-AC76D697581F}"/>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7 "mystery" obstacles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p:txBody>
      </p:sp>
      <p:pic>
        <p:nvPicPr>
          <p:cNvPr id="12" name="Picture 11" descr="Spartan Race Obstacles: The List + What You Should Know">
            <a:extLst>
              <a:ext uri="{FF2B5EF4-FFF2-40B4-BE49-F238E27FC236}">
                <a16:creationId xmlns:a16="http://schemas.microsoft.com/office/drawing/2014/main" id="{61232850-F247-6357-E96C-216839563E2B}"/>
              </a:ext>
            </a:extLst>
          </p:cNvPr>
          <p:cNvPicPr>
            <a:picLocks noChangeAspect="1"/>
          </p:cNvPicPr>
          <p:nvPr/>
        </p:nvPicPr>
        <p:blipFill>
          <a:blip r:embed="rId3"/>
          <a:stretch>
            <a:fillRect/>
          </a:stretch>
        </p:blipFill>
        <p:spPr>
          <a:xfrm>
            <a:off x="4419711" y="1005435"/>
            <a:ext cx="7328994" cy="5136164"/>
          </a:xfrm>
          <a:prstGeom prst="rect">
            <a:avLst/>
          </a:prstGeom>
        </p:spPr>
      </p:pic>
    </p:spTree>
    <p:extLst>
      <p:ext uri="{BB962C8B-B14F-4D97-AF65-F5344CB8AC3E}">
        <p14:creationId xmlns:p14="http://schemas.microsoft.com/office/powerpoint/2010/main" val="4180817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A71B6-90D5-CE95-0FE8-B59E874A0C7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CC029BD-7CC9-1AA3-A6B2-461714CBF5FB}"/>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865B6E19-DC4F-5F97-EDEB-600346178683}"/>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1AE8C5D1-97EC-2B68-8FCD-DCFE16345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214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 Posit">
            <a:extLst>
              <a:ext uri="{FF2B5EF4-FFF2-40B4-BE49-F238E27FC236}">
                <a16:creationId xmlns:a16="http://schemas.microsoft.com/office/drawing/2014/main" id="{BA8E4DEF-4737-C264-FB27-BAD2F3AB2D78}"/>
              </a:ext>
            </a:extLst>
          </p:cNvPr>
          <p:cNvPicPr>
            <a:picLocks noChangeAspect="1"/>
          </p:cNvPicPr>
          <p:nvPr/>
        </p:nvPicPr>
        <p:blipFill>
          <a:blip r:embed="rId4"/>
          <a:stretch>
            <a:fillRect/>
          </a:stretch>
        </p:blipFill>
        <p:spPr>
          <a:xfrm>
            <a:off x="8531487" y="343413"/>
            <a:ext cx="2423646" cy="321891"/>
          </a:xfrm>
          <a:prstGeom prst="rect">
            <a:avLst/>
          </a:prstGeom>
        </p:spPr>
      </p:pic>
      <p:pic>
        <p:nvPicPr>
          <p:cNvPr id="6" name="Picture 5" descr="A computer code with white text&#10;&#10;AI-generated content may be incorrect.">
            <a:extLst>
              <a:ext uri="{FF2B5EF4-FFF2-40B4-BE49-F238E27FC236}">
                <a16:creationId xmlns:a16="http://schemas.microsoft.com/office/drawing/2014/main" id="{317A18CC-76C7-7AF5-1374-31E4BF80C04F}"/>
              </a:ext>
            </a:extLst>
          </p:cNvPr>
          <p:cNvPicPr>
            <a:picLocks noChangeAspect="1"/>
          </p:cNvPicPr>
          <p:nvPr/>
        </p:nvPicPr>
        <p:blipFill>
          <a:blip r:embed="rId5"/>
          <a:stretch>
            <a:fillRect/>
          </a:stretch>
        </p:blipFill>
        <p:spPr>
          <a:xfrm>
            <a:off x="4492625" y="1317625"/>
            <a:ext cx="7592060" cy="1824355"/>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25100C7A-32A1-5A74-CA11-A547F7657131}"/>
              </a:ext>
            </a:extLst>
          </p:cNvPr>
          <p:cNvPicPr>
            <a:picLocks noChangeAspect="1"/>
          </p:cNvPicPr>
          <p:nvPr/>
        </p:nvPicPr>
        <p:blipFill>
          <a:blip r:embed="rId6"/>
          <a:stretch>
            <a:fillRect/>
          </a:stretch>
        </p:blipFill>
        <p:spPr>
          <a:xfrm>
            <a:off x="3871595" y="3779520"/>
            <a:ext cx="4781550" cy="2948940"/>
          </a:xfrm>
          <a:prstGeom prst="rect">
            <a:avLst/>
          </a:prstGeom>
        </p:spPr>
      </p:pic>
      <p:pic>
        <p:nvPicPr>
          <p:cNvPr id="7" name="Picture 6" descr="File:R logo.svg - Wikimedia Commons">
            <a:extLst>
              <a:ext uri="{FF2B5EF4-FFF2-40B4-BE49-F238E27FC236}">
                <a16:creationId xmlns:a16="http://schemas.microsoft.com/office/drawing/2014/main" id="{9A67B8D4-E354-469C-0D49-6D5C564A99D6}"/>
              </a:ext>
            </a:extLst>
          </p:cNvPr>
          <p:cNvPicPr>
            <a:picLocks noChangeAspect="1"/>
          </p:cNvPicPr>
          <p:nvPr/>
        </p:nvPicPr>
        <p:blipFill>
          <a:blip r:embed="rId7"/>
          <a:stretch>
            <a:fillRect/>
          </a:stretch>
        </p:blipFill>
        <p:spPr>
          <a:xfrm>
            <a:off x="7469505" y="90170"/>
            <a:ext cx="920750" cy="612140"/>
          </a:xfrm>
          <a:prstGeom prst="rect">
            <a:avLst/>
          </a:prstGeom>
        </p:spPr>
      </p:pic>
      <p:sp>
        <p:nvSpPr>
          <p:cNvPr id="5" name="TextBox 4">
            <a:extLst>
              <a:ext uri="{FF2B5EF4-FFF2-40B4-BE49-F238E27FC236}">
                <a16:creationId xmlns:a16="http://schemas.microsoft.com/office/drawing/2014/main" id="{457DF019-00C5-F3FB-9BFE-AE5AFA392B20}"/>
              </a:ext>
            </a:extLst>
          </p:cNvPr>
          <p:cNvSpPr txBox="1"/>
          <p:nvPr/>
        </p:nvSpPr>
        <p:spPr>
          <a:xfrm>
            <a:off x="9063869" y="3746911"/>
            <a:ext cx="29798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Calibri"/>
                <a:cs typeface="Calibri"/>
              </a:rPr>
              <a:t>R code to pin the model</a:t>
            </a:r>
            <a:r>
              <a:rPr lang="en-US" sz="2000"/>
              <a:t> </a:t>
            </a:r>
          </a:p>
        </p:txBody>
      </p:sp>
      <p:sp>
        <p:nvSpPr>
          <p:cNvPr id="8" name="TextBox 7">
            <a:extLst>
              <a:ext uri="{FF2B5EF4-FFF2-40B4-BE49-F238E27FC236}">
                <a16:creationId xmlns:a16="http://schemas.microsoft.com/office/drawing/2014/main" id="{2BED3DB8-90A0-52CA-25B8-89168E5F2EDF}"/>
              </a:ext>
            </a:extLst>
          </p:cNvPr>
          <p:cNvSpPr txBox="1"/>
          <p:nvPr/>
        </p:nvSpPr>
        <p:spPr>
          <a:xfrm>
            <a:off x="-3931" y="4670835"/>
            <a:ext cx="3894227"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Posit Connect view of pinned </a:t>
            </a:r>
            <a:r>
              <a:rPr lang="en-US" sz="2000">
                <a:latin typeface="Calibri"/>
                <a:ea typeface="Calibri"/>
                <a:cs typeface="Calibri"/>
              </a:rPr>
              <a:t>model</a:t>
            </a:r>
          </a:p>
          <a:p>
            <a:pPr marL="285750" indent="-285750">
              <a:buFont typeface="Arial"/>
              <a:buChar char="•"/>
            </a:pPr>
            <a:r>
              <a:rPr lang="en-US"/>
              <a:t>Notice the metadata section</a:t>
            </a:r>
          </a:p>
          <a:p>
            <a:pPr marL="285750" indent="-285750">
              <a:buFont typeface="Arial"/>
              <a:buChar char="•"/>
            </a:pPr>
            <a:endParaRPr lang="en-US"/>
          </a:p>
          <a:p>
            <a:pPr marL="285750" indent="-285750">
              <a:buFont typeface="Arial"/>
              <a:buChar char="•"/>
            </a:pPr>
            <a:r>
              <a:rPr lang="en-US"/>
              <a:t>Posit Connect provides the code you need to read the model</a:t>
            </a:r>
          </a:p>
        </p:txBody>
      </p:sp>
      <p:cxnSp>
        <p:nvCxnSpPr>
          <p:cNvPr id="9" name="Straight Arrow Connector 8">
            <a:extLst>
              <a:ext uri="{FF2B5EF4-FFF2-40B4-BE49-F238E27FC236}">
                <a16:creationId xmlns:a16="http://schemas.microsoft.com/office/drawing/2014/main" id="{D7ECD5AB-620D-442D-129C-841F9BE5333A}"/>
              </a:ext>
            </a:extLst>
          </p:cNvPr>
          <p:cNvCxnSpPr/>
          <p:nvPr/>
        </p:nvCxnSpPr>
        <p:spPr>
          <a:xfrm>
            <a:off x="3219667" y="5196798"/>
            <a:ext cx="751752" cy="188413"/>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7F23FF7-E94F-2627-D5A3-E44D45B60082}"/>
              </a:ext>
            </a:extLst>
          </p:cNvPr>
          <p:cNvCxnSpPr>
            <a:cxnSpLocks/>
          </p:cNvCxnSpPr>
          <p:nvPr/>
        </p:nvCxnSpPr>
        <p:spPr>
          <a:xfrm flipH="1" flipV="1">
            <a:off x="9905494" y="3146835"/>
            <a:ext cx="610323" cy="554537"/>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59B1DF2-728E-91F1-531A-5E730B156A52}"/>
              </a:ext>
            </a:extLst>
          </p:cNvPr>
          <p:cNvCxnSpPr>
            <a:cxnSpLocks/>
          </p:cNvCxnSpPr>
          <p:nvPr/>
        </p:nvCxnSpPr>
        <p:spPr>
          <a:xfrm>
            <a:off x="3219666" y="5958797"/>
            <a:ext cx="751752" cy="188413"/>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0647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7A5AF-7BBA-481E-A090-30DCEF83A6B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1C76A9E-AB20-EB55-C60C-7B971F35C9C4}"/>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6763B1FD-F89D-5714-8C65-9EAA3F5C5BD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666F6F44-888A-74AD-B9B6-EAA9317EF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214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 Posit">
            <a:extLst>
              <a:ext uri="{FF2B5EF4-FFF2-40B4-BE49-F238E27FC236}">
                <a16:creationId xmlns:a16="http://schemas.microsoft.com/office/drawing/2014/main" id="{F15890AC-2148-1E24-845B-B36D02CD82EB}"/>
              </a:ext>
            </a:extLst>
          </p:cNvPr>
          <p:cNvPicPr>
            <a:picLocks noChangeAspect="1"/>
          </p:cNvPicPr>
          <p:nvPr/>
        </p:nvPicPr>
        <p:blipFill>
          <a:blip r:embed="rId4"/>
          <a:stretch>
            <a:fillRect/>
          </a:stretch>
        </p:blipFill>
        <p:spPr>
          <a:xfrm>
            <a:off x="8531487" y="343413"/>
            <a:ext cx="2423646" cy="321891"/>
          </a:xfrm>
          <a:prstGeom prst="rect">
            <a:avLst/>
          </a:prstGeom>
        </p:spPr>
      </p:pic>
      <p:sp>
        <p:nvSpPr>
          <p:cNvPr id="2" name="TextBox 1">
            <a:extLst>
              <a:ext uri="{FF2B5EF4-FFF2-40B4-BE49-F238E27FC236}">
                <a16:creationId xmlns:a16="http://schemas.microsoft.com/office/drawing/2014/main" id="{BB4373E2-92E5-30DA-59B0-9EF0CDA4C40E}"/>
              </a:ext>
            </a:extLst>
          </p:cNvPr>
          <p:cNvSpPr txBox="1"/>
          <p:nvPr/>
        </p:nvSpPr>
        <p:spPr>
          <a:xfrm>
            <a:off x="6241590" y="893182"/>
            <a:ext cx="4582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hlinkClick r:id="rId5">
                  <a:extLst>
                    <a:ext uri="{A12FA001-AC4F-418D-AE19-62706E023703}">
                      <ahyp:hlinkClr xmlns:ahyp="http://schemas.microsoft.com/office/drawing/2018/hyperlinkcolor" val="tx"/>
                    </a:ext>
                  </a:extLst>
                </a:hlinkClick>
              </a:rPr>
              <a:t>https://docs.posit.co/connect/user/vetiver/</a:t>
            </a:r>
            <a:r>
              <a:rPr lang="en-US">
                <a:solidFill>
                  <a:srgbClr val="0070C0"/>
                </a:solidFill>
              </a:rPr>
              <a:t> </a:t>
            </a:r>
          </a:p>
        </p:txBody>
      </p:sp>
      <p:pic>
        <p:nvPicPr>
          <p:cNvPr id="5" name="Picture 4" descr="A blue screen with white text&#10;&#10;AI-generated content may be incorrect.">
            <a:extLst>
              <a:ext uri="{FF2B5EF4-FFF2-40B4-BE49-F238E27FC236}">
                <a16:creationId xmlns:a16="http://schemas.microsoft.com/office/drawing/2014/main" id="{75C7CD8C-CFE3-B535-9A06-74BB5AF163DA}"/>
              </a:ext>
            </a:extLst>
          </p:cNvPr>
          <p:cNvPicPr>
            <a:picLocks noChangeAspect="1"/>
          </p:cNvPicPr>
          <p:nvPr/>
        </p:nvPicPr>
        <p:blipFill>
          <a:blip r:embed="rId6"/>
          <a:stretch>
            <a:fillRect/>
          </a:stretch>
        </p:blipFill>
        <p:spPr>
          <a:xfrm>
            <a:off x="4950482" y="1286662"/>
            <a:ext cx="7137137" cy="938354"/>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A339E80B-FBA7-C5B3-42BC-7935723A9B7E}"/>
              </a:ext>
            </a:extLst>
          </p:cNvPr>
          <p:cNvPicPr>
            <a:picLocks noChangeAspect="1"/>
          </p:cNvPicPr>
          <p:nvPr/>
        </p:nvPicPr>
        <p:blipFill>
          <a:blip r:embed="rId7"/>
          <a:srcRect r="-145" b="5044"/>
          <a:stretch>
            <a:fillRect/>
          </a:stretch>
        </p:blipFill>
        <p:spPr>
          <a:xfrm>
            <a:off x="5131938" y="2884170"/>
            <a:ext cx="6230263" cy="3882393"/>
          </a:xfrm>
          <a:prstGeom prst="rect">
            <a:avLst/>
          </a:prstGeom>
        </p:spPr>
      </p:pic>
      <p:pic>
        <p:nvPicPr>
          <p:cNvPr id="7" name="Picture 6" descr="File:R logo.svg - Wikimedia Commons">
            <a:extLst>
              <a:ext uri="{FF2B5EF4-FFF2-40B4-BE49-F238E27FC236}">
                <a16:creationId xmlns:a16="http://schemas.microsoft.com/office/drawing/2014/main" id="{A4EA1176-4745-378A-E93D-A15BD2027F3F}"/>
              </a:ext>
            </a:extLst>
          </p:cNvPr>
          <p:cNvPicPr>
            <a:picLocks noChangeAspect="1"/>
          </p:cNvPicPr>
          <p:nvPr/>
        </p:nvPicPr>
        <p:blipFill>
          <a:blip r:embed="rId8"/>
          <a:stretch>
            <a:fillRect/>
          </a:stretch>
        </p:blipFill>
        <p:spPr>
          <a:xfrm>
            <a:off x="7469505" y="90170"/>
            <a:ext cx="920750" cy="612140"/>
          </a:xfrm>
          <a:prstGeom prst="rect">
            <a:avLst/>
          </a:prstGeom>
        </p:spPr>
      </p:pic>
      <p:sp>
        <p:nvSpPr>
          <p:cNvPr id="11" name="Left Brace 10">
            <a:extLst>
              <a:ext uri="{FF2B5EF4-FFF2-40B4-BE49-F238E27FC236}">
                <a16:creationId xmlns:a16="http://schemas.microsoft.com/office/drawing/2014/main" id="{2F7FE174-91C7-870B-92BF-0A402E39A771}"/>
              </a:ext>
            </a:extLst>
          </p:cNvPr>
          <p:cNvSpPr/>
          <p:nvPr/>
        </p:nvSpPr>
        <p:spPr>
          <a:xfrm>
            <a:off x="4703826" y="3838575"/>
            <a:ext cx="431673" cy="819150"/>
          </a:xfrm>
          <a:prstGeom prst="leftBrace">
            <a:avLst/>
          </a:prstGeom>
          <a:noFill/>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225FC02-40E6-F3C1-73EC-F0BED4E129CB}"/>
              </a:ext>
            </a:extLst>
          </p:cNvPr>
          <p:cNvSpPr txBox="1"/>
          <p:nvPr/>
        </p:nvSpPr>
        <p:spPr>
          <a:xfrm>
            <a:off x="1536228" y="4029691"/>
            <a:ext cx="42238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Vetiver creates endpoints for:</a:t>
            </a:r>
          </a:p>
          <a:p>
            <a:pPr marL="285750" indent="-285750">
              <a:buFont typeface="Arial"/>
              <a:buChar char="•"/>
            </a:pPr>
            <a:r>
              <a:rPr lang="en-US" dirty="0"/>
              <a:t>GET /ping</a:t>
            </a:r>
          </a:p>
          <a:p>
            <a:pPr marL="285750" indent="-285750">
              <a:buFont typeface="Arial"/>
              <a:buChar char="•"/>
            </a:pPr>
            <a:r>
              <a:rPr lang="en-US" dirty="0"/>
              <a:t>GET /pin-</a:t>
            </a:r>
            <a:r>
              <a:rPr lang="en-US" dirty="0" err="1"/>
              <a:t>url</a:t>
            </a:r>
            <a:endParaRPr lang="en-US" dirty="0"/>
          </a:p>
          <a:p>
            <a:pPr marL="285750" indent="-285750">
              <a:buFont typeface="Arial"/>
              <a:buChar char="•"/>
            </a:pPr>
            <a:r>
              <a:rPr lang="en-US" dirty="0"/>
              <a:t>GET /metadata</a:t>
            </a:r>
          </a:p>
          <a:p>
            <a:pPr marL="285750" indent="-285750">
              <a:buFont typeface="Arial"/>
              <a:buChar char="•"/>
            </a:pPr>
            <a:r>
              <a:rPr lang="en-US" dirty="0"/>
              <a:t>GET /prototype</a:t>
            </a:r>
          </a:p>
          <a:p>
            <a:pPr marL="285750" indent="-285750">
              <a:buFont typeface="Arial"/>
              <a:buChar char="•"/>
            </a:pPr>
            <a:r>
              <a:rPr lang="en-US" dirty="0"/>
              <a:t>POST /predict</a:t>
            </a:r>
          </a:p>
          <a:p>
            <a:pPr marL="285750" indent="-285750">
              <a:buFont typeface="Arial"/>
              <a:buChar char="•"/>
            </a:pPr>
            <a:endParaRPr lang="en-US" dirty="0"/>
          </a:p>
        </p:txBody>
      </p:sp>
      <p:sp>
        <p:nvSpPr>
          <p:cNvPr id="13" name="TextBox 12">
            <a:extLst>
              <a:ext uri="{FF2B5EF4-FFF2-40B4-BE49-F238E27FC236}">
                <a16:creationId xmlns:a16="http://schemas.microsoft.com/office/drawing/2014/main" id="{2BB36D8C-923B-81F2-6D0B-52155A1C0DFF}"/>
              </a:ext>
            </a:extLst>
          </p:cNvPr>
          <p:cNvSpPr txBox="1"/>
          <p:nvPr/>
        </p:nvSpPr>
        <p:spPr>
          <a:xfrm>
            <a:off x="5131938" y="2394441"/>
            <a:ext cx="6793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 code to create vetiver API                 Posit Connect view of API </a:t>
            </a:r>
          </a:p>
        </p:txBody>
      </p:sp>
      <p:cxnSp>
        <p:nvCxnSpPr>
          <p:cNvPr id="8" name="Straight Arrow Connector 7">
            <a:extLst>
              <a:ext uri="{FF2B5EF4-FFF2-40B4-BE49-F238E27FC236}">
                <a16:creationId xmlns:a16="http://schemas.microsoft.com/office/drawing/2014/main" id="{96359166-7130-9AE3-626C-EC0AF4929315}"/>
              </a:ext>
            </a:extLst>
          </p:cNvPr>
          <p:cNvCxnSpPr>
            <a:cxnSpLocks/>
          </p:cNvCxnSpPr>
          <p:nvPr/>
        </p:nvCxnSpPr>
        <p:spPr>
          <a:xfrm flipV="1">
            <a:off x="7929880" y="2225016"/>
            <a:ext cx="268941" cy="354091"/>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2964AFB-1FFD-5443-FD77-4689F72D150B}"/>
              </a:ext>
            </a:extLst>
          </p:cNvPr>
          <p:cNvCxnSpPr>
            <a:cxnSpLocks/>
          </p:cNvCxnSpPr>
          <p:nvPr/>
        </p:nvCxnSpPr>
        <p:spPr>
          <a:xfrm flipH="1">
            <a:off x="8627633" y="2554592"/>
            <a:ext cx="253842" cy="378606"/>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0802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D259C-5B26-40FA-9EEA-2FFE659815E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5D253031-FA36-9947-8BD5-34E3C8797E36}"/>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B0959068-E54F-C132-1911-7BBE177FF0C6}"/>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FEA86CA0-44E4-0930-289C-3A968376C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110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 shot of a computer program&#10;&#10;AI-generated content may be incorrect.">
            <a:extLst>
              <a:ext uri="{FF2B5EF4-FFF2-40B4-BE49-F238E27FC236}">
                <a16:creationId xmlns:a16="http://schemas.microsoft.com/office/drawing/2014/main" id="{D0C48AFB-6E46-8CBC-D80F-F51F0C247960}"/>
              </a:ext>
            </a:extLst>
          </p:cNvPr>
          <p:cNvPicPr>
            <a:picLocks noChangeAspect="1"/>
          </p:cNvPicPr>
          <p:nvPr/>
        </p:nvPicPr>
        <p:blipFill>
          <a:blip r:embed="rId4"/>
          <a:stretch>
            <a:fillRect/>
          </a:stretch>
        </p:blipFill>
        <p:spPr>
          <a:xfrm>
            <a:off x="4523105" y="1624330"/>
            <a:ext cx="7555230" cy="5011420"/>
          </a:xfrm>
          <a:prstGeom prst="rect">
            <a:avLst/>
          </a:prstGeom>
        </p:spPr>
      </p:pic>
      <p:pic>
        <p:nvPicPr>
          <p:cNvPr id="9" name="Picture 8" descr="Brand • Streamlit">
            <a:extLst>
              <a:ext uri="{FF2B5EF4-FFF2-40B4-BE49-F238E27FC236}">
                <a16:creationId xmlns:a16="http://schemas.microsoft.com/office/drawing/2014/main" id="{53ACDB9C-E2E6-6BD2-4105-451902C146E3}"/>
              </a:ext>
            </a:extLst>
          </p:cNvPr>
          <p:cNvPicPr>
            <a:picLocks noChangeAspect="1"/>
          </p:cNvPicPr>
          <p:nvPr/>
        </p:nvPicPr>
        <p:blipFill>
          <a:blip r:embed="rId5"/>
          <a:stretch>
            <a:fillRect/>
          </a:stretch>
        </p:blipFill>
        <p:spPr>
          <a:xfrm>
            <a:off x="10109340" y="-147556"/>
            <a:ext cx="2085583" cy="1218697"/>
          </a:xfrm>
          <a:prstGeom prst="rect">
            <a:avLst/>
          </a:prstGeom>
        </p:spPr>
      </p:pic>
      <p:pic>
        <p:nvPicPr>
          <p:cNvPr id="1028" name="Picture 4">
            <a:extLst>
              <a:ext uri="{FF2B5EF4-FFF2-40B4-BE49-F238E27FC236}">
                <a16:creationId xmlns:a16="http://schemas.microsoft.com/office/drawing/2014/main" id="{61346427-3BF7-6367-2450-3FFA74A2F7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866" y="126770"/>
            <a:ext cx="944179" cy="944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BF59B62-78E0-92C6-9698-E65B82355C4A}"/>
              </a:ext>
            </a:extLst>
          </p:cNvPr>
          <p:cNvSpPr/>
          <p:nvPr/>
        </p:nvSpPr>
        <p:spPr>
          <a:xfrm>
            <a:off x="4523105" y="4226863"/>
            <a:ext cx="5169535" cy="2160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823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758B1-D178-52C4-6A77-45B85C72133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DA9B19A-D6DB-C5BF-45CE-9BA3AB3B1008}"/>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t>Display Model Predictions</a:t>
            </a:r>
          </a:p>
        </p:txBody>
      </p:sp>
      <p:sp>
        <p:nvSpPr>
          <p:cNvPr id="39" name="TextBox 38">
            <a:extLst>
              <a:ext uri="{FF2B5EF4-FFF2-40B4-BE49-F238E27FC236}">
                <a16:creationId xmlns:a16="http://schemas.microsoft.com/office/drawing/2014/main" id="{D0407FA5-55D6-82F3-B9CA-6A051F7499CA}"/>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3" name="Picture 2" descr="Python - Posit">
            <a:extLst>
              <a:ext uri="{FF2B5EF4-FFF2-40B4-BE49-F238E27FC236}">
                <a16:creationId xmlns:a16="http://schemas.microsoft.com/office/drawing/2014/main" id="{A1C3E6E0-040B-DA2C-A59F-EF406CE8142E}"/>
              </a:ext>
            </a:extLst>
          </p:cNvPr>
          <p:cNvPicPr>
            <a:picLocks noChangeAspect="1"/>
          </p:cNvPicPr>
          <p:nvPr/>
        </p:nvPicPr>
        <p:blipFill>
          <a:blip r:embed="rId3"/>
          <a:stretch>
            <a:fillRect/>
          </a:stretch>
        </p:blipFill>
        <p:spPr>
          <a:xfrm>
            <a:off x="7688207" y="343413"/>
            <a:ext cx="2423646" cy="321891"/>
          </a:xfrm>
          <a:prstGeom prst="rect">
            <a:avLst/>
          </a:prstGeom>
        </p:spPr>
      </p:pic>
      <p:pic>
        <p:nvPicPr>
          <p:cNvPr id="2" name="Picture 1" descr="A screenshot of a graph&#10;&#10;AI-generated content may be incorrect.">
            <a:extLst>
              <a:ext uri="{FF2B5EF4-FFF2-40B4-BE49-F238E27FC236}">
                <a16:creationId xmlns:a16="http://schemas.microsoft.com/office/drawing/2014/main" id="{257C9A9E-3D87-2152-7DB6-1D042A41018F}"/>
              </a:ext>
            </a:extLst>
          </p:cNvPr>
          <p:cNvPicPr>
            <a:picLocks noChangeAspect="1"/>
          </p:cNvPicPr>
          <p:nvPr/>
        </p:nvPicPr>
        <p:blipFill>
          <a:blip r:embed="rId4"/>
          <a:stretch>
            <a:fillRect/>
          </a:stretch>
        </p:blipFill>
        <p:spPr>
          <a:xfrm>
            <a:off x="4423887" y="1168400"/>
            <a:ext cx="7652067" cy="5394960"/>
          </a:xfrm>
          <a:prstGeom prst="rect">
            <a:avLst/>
          </a:prstGeom>
        </p:spPr>
      </p:pic>
      <p:pic>
        <p:nvPicPr>
          <p:cNvPr id="6" name="Picture 5" descr="Brand • Streamlit">
            <a:extLst>
              <a:ext uri="{FF2B5EF4-FFF2-40B4-BE49-F238E27FC236}">
                <a16:creationId xmlns:a16="http://schemas.microsoft.com/office/drawing/2014/main" id="{FE4BFB11-1145-649F-6ADE-F3F3493A3918}"/>
              </a:ext>
            </a:extLst>
          </p:cNvPr>
          <p:cNvPicPr>
            <a:picLocks noChangeAspect="1"/>
          </p:cNvPicPr>
          <p:nvPr/>
        </p:nvPicPr>
        <p:blipFill>
          <a:blip r:embed="rId5"/>
          <a:stretch>
            <a:fillRect/>
          </a:stretch>
        </p:blipFill>
        <p:spPr>
          <a:xfrm>
            <a:off x="10109340" y="-147556"/>
            <a:ext cx="2085583" cy="1218697"/>
          </a:xfrm>
          <a:prstGeom prst="rect">
            <a:avLst/>
          </a:prstGeom>
        </p:spPr>
      </p:pic>
      <p:sp>
        <p:nvSpPr>
          <p:cNvPr id="4" name="Rectangle 3">
            <a:extLst>
              <a:ext uri="{FF2B5EF4-FFF2-40B4-BE49-F238E27FC236}">
                <a16:creationId xmlns:a16="http://schemas.microsoft.com/office/drawing/2014/main" id="{6ED7BFAA-92F2-8872-A6AD-216E97CD82CF}"/>
              </a:ext>
            </a:extLst>
          </p:cNvPr>
          <p:cNvSpPr/>
          <p:nvPr/>
        </p:nvSpPr>
        <p:spPr>
          <a:xfrm>
            <a:off x="4423887" y="3865880"/>
            <a:ext cx="3353892" cy="2650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7453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C1D50-7E52-5B3B-C786-8D3E2C297C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1620BC3-2322-337D-CDA1-0680921DDB9F}"/>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Want to Learn More?</a:t>
            </a:r>
            <a:endParaRPr lang="en-US"/>
          </a:p>
        </p:txBody>
      </p:sp>
      <p:pic>
        <p:nvPicPr>
          <p:cNvPr id="4" name="Picture 3" descr="A person carrying a person on his back&#10;&#10;AI-generated content may be incorrect.">
            <a:extLst>
              <a:ext uri="{FF2B5EF4-FFF2-40B4-BE49-F238E27FC236}">
                <a16:creationId xmlns:a16="http://schemas.microsoft.com/office/drawing/2014/main" id="{D7575FE5-6B26-6572-1BB1-B0A626E1BBF7}"/>
              </a:ext>
            </a:extLst>
          </p:cNvPr>
          <p:cNvPicPr>
            <a:picLocks noChangeAspect="1"/>
          </p:cNvPicPr>
          <p:nvPr/>
        </p:nvPicPr>
        <p:blipFill>
          <a:blip r:embed="rId3"/>
          <a:srcRect r="-235" b="17241"/>
          <a:stretch>
            <a:fillRect/>
          </a:stretch>
        </p:blipFill>
        <p:spPr>
          <a:xfrm>
            <a:off x="7306530" y="1125365"/>
            <a:ext cx="3936614" cy="5037576"/>
          </a:xfrm>
          <a:prstGeom prst="rect">
            <a:avLst/>
          </a:prstGeom>
        </p:spPr>
      </p:pic>
      <p:pic>
        <p:nvPicPr>
          <p:cNvPr id="7" name="Picture 6" descr="A qr code with a cat logo&#10;&#10;AI-generated content may be incorrect.">
            <a:extLst>
              <a:ext uri="{FF2B5EF4-FFF2-40B4-BE49-F238E27FC236}">
                <a16:creationId xmlns:a16="http://schemas.microsoft.com/office/drawing/2014/main" id="{090E1507-276B-A977-A4DC-1BDC24AED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218" y="1125365"/>
            <a:ext cx="5037576" cy="5037576"/>
          </a:xfrm>
          <a:prstGeom prst="rect">
            <a:avLst/>
          </a:prstGeom>
        </p:spPr>
      </p:pic>
    </p:spTree>
    <p:extLst>
      <p:ext uri="{BB962C8B-B14F-4D97-AF65-F5344CB8AC3E}">
        <p14:creationId xmlns:p14="http://schemas.microsoft.com/office/powerpoint/2010/main" val="251681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188B-6EA5-3A31-0C3A-FC7E4FF90198}"/>
            </a:ext>
          </a:extLst>
        </p:cNvPr>
        <p:cNvGrpSpPr/>
        <p:nvPr/>
      </p:nvGrpSpPr>
      <p:grpSpPr>
        <a:xfrm>
          <a:off x="0" y="0"/>
          <a:ext cx="0" cy="0"/>
          <a:chOff x="0" y="0"/>
          <a:chExt cx="0" cy="0"/>
        </a:xfrm>
      </p:grpSpPr>
      <p:pic>
        <p:nvPicPr>
          <p:cNvPr id="4" name="Picture 3" descr="10 Iconic U.S. Spartan Races | Life by Daily Burn">
            <a:extLst>
              <a:ext uri="{FF2B5EF4-FFF2-40B4-BE49-F238E27FC236}">
                <a16:creationId xmlns:a16="http://schemas.microsoft.com/office/drawing/2014/main" id="{ABBE461A-D610-AB93-7819-AAA2F062957A}"/>
              </a:ext>
            </a:extLst>
          </p:cNvPr>
          <p:cNvPicPr>
            <a:picLocks noChangeAspect="1"/>
          </p:cNvPicPr>
          <p:nvPr/>
        </p:nvPicPr>
        <p:blipFill>
          <a:blip r:embed="rId3"/>
          <a:stretch>
            <a:fillRect/>
          </a:stretch>
        </p:blipFill>
        <p:spPr>
          <a:xfrm>
            <a:off x="4849332" y="1317533"/>
            <a:ext cx="7108621" cy="4527239"/>
          </a:xfrm>
          <a:prstGeom prst="rect">
            <a:avLst/>
          </a:prstGeom>
        </p:spPr>
      </p:pic>
      <p:sp>
        <p:nvSpPr>
          <p:cNvPr id="10" name="TextBox 9">
            <a:extLst>
              <a:ext uri="{FF2B5EF4-FFF2-40B4-BE49-F238E27FC236}">
                <a16:creationId xmlns:a16="http://schemas.microsoft.com/office/drawing/2014/main" id="{53EC192B-F007-B468-4C15-D7FB984FC6EA}"/>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A56704C0-7FC3-8DE3-FB82-F6E7747FD2F9}"/>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7 "mystery" obstacles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1636 feet change in elevation</a:t>
            </a:r>
          </a:p>
          <a:p>
            <a:pPr marL="0" indent="0"/>
            <a:endParaRPr lang="en-US" altLang="ja-JP" dirty="0">
              <a:solidFill>
                <a:schemeClr val="tx1"/>
              </a:solidFill>
              <a:latin typeface="Calibri"/>
              <a:ea typeface="Calibri"/>
              <a:cs typeface="Calibri"/>
            </a:endParaRPr>
          </a:p>
        </p:txBody>
      </p:sp>
    </p:spTree>
    <p:extLst>
      <p:ext uri="{BB962C8B-B14F-4D97-AF65-F5344CB8AC3E}">
        <p14:creationId xmlns:p14="http://schemas.microsoft.com/office/powerpoint/2010/main" val="3686631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7F856-3FD0-0DDB-8DC8-16D760FA4A08}"/>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CFBE245-E230-3499-FE90-E1D2A9355DCF}"/>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268DA42D-7107-DB50-F698-17FE29E26873}"/>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7 "mystery" obstacles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1636 feet change in elevation</a:t>
            </a:r>
          </a:p>
        </p:txBody>
      </p:sp>
      <p:pic>
        <p:nvPicPr>
          <p:cNvPr id="6" name="Picture 5" descr="A person checking a wrist band&#10;&#10;AI-generated content may be incorrect.">
            <a:extLst>
              <a:ext uri="{FF2B5EF4-FFF2-40B4-BE49-F238E27FC236}">
                <a16:creationId xmlns:a16="http://schemas.microsoft.com/office/drawing/2014/main" id="{14724936-50C4-8BAA-9D3D-C0ADB45C333F}"/>
              </a:ext>
            </a:extLst>
          </p:cNvPr>
          <p:cNvPicPr>
            <a:picLocks noChangeAspect="1"/>
          </p:cNvPicPr>
          <p:nvPr/>
        </p:nvPicPr>
        <p:blipFill>
          <a:blip r:embed="rId3"/>
          <a:srcRect b="12023"/>
          <a:stretch/>
        </p:blipFill>
        <p:spPr>
          <a:xfrm>
            <a:off x="8209092" y="524409"/>
            <a:ext cx="3645651" cy="5816850"/>
          </a:xfrm>
          <a:prstGeom prst="rect">
            <a:avLst/>
          </a:prstGeom>
        </p:spPr>
      </p:pic>
      <p:sp>
        <p:nvSpPr>
          <p:cNvPr id="7" name="TextBox 6">
            <a:extLst>
              <a:ext uri="{FF2B5EF4-FFF2-40B4-BE49-F238E27FC236}">
                <a16:creationId xmlns:a16="http://schemas.microsoft.com/office/drawing/2014/main" id="{70E548B2-69F0-717D-CA58-11DEFC713273}"/>
              </a:ext>
            </a:extLst>
          </p:cNvPr>
          <p:cNvSpPr txBox="1"/>
          <p:nvPr/>
        </p:nvSpPr>
        <p:spPr>
          <a:xfrm>
            <a:off x="4905894" y="2202196"/>
            <a:ext cx="263894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sz="2400" i="1" dirty="0">
                <a:solidFill>
                  <a:srgbClr val="000000"/>
                </a:solidFill>
                <a:latin typeface="Calibri"/>
                <a:ea typeface="Calibri"/>
                <a:cs typeface="Calibri"/>
              </a:rPr>
              <a:t>Preparation</a:t>
            </a:r>
          </a:p>
          <a:p>
            <a:pPr algn="l"/>
            <a:endParaRPr kumimoji="1" lang="en-US" sz="2400" i="1" dirty="0">
              <a:solidFill>
                <a:srgbClr val="000000"/>
              </a:solidFill>
              <a:latin typeface="Calibri"/>
              <a:ea typeface="Calibri"/>
              <a:cs typeface="Calibri"/>
            </a:endParaRPr>
          </a:p>
          <a:p>
            <a:pPr algn="l"/>
            <a:endParaRPr kumimoji="1" lang="en-US" sz="2400" i="1" dirty="0">
              <a:solidFill>
                <a:srgbClr val="000000"/>
              </a:solidFill>
              <a:latin typeface="Calibri"/>
              <a:ea typeface="Calibri"/>
              <a:cs typeface="Calibri"/>
            </a:endParaRPr>
          </a:p>
          <a:p>
            <a:r>
              <a:rPr kumimoji="1" lang="en-US" sz="2400" i="1" dirty="0">
                <a:solidFill>
                  <a:srgbClr val="000000"/>
                </a:solidFill>
                <a:latin typeface="Calibri"/>
                <a:ea typeface="Calibri"/>
                <a:cs typeface="Calibri"/>
              </a:rPr>
              <a:t>Adaptability</a:t>
            </a:r>
          </a:p>
          <a:p>
            <a:endParaRPr kumimoji="1" lang="en-US" sz="2400" i="1" dirty="0">
              <a:solidFill>
                <a:srgbClr val="000000"/>
              </a:solidFill>
              <a:latin typeface="Calibri"/>
              <a:ea typeface="Calibri"/>
              <a:cs typeface="Calibri"/>
            </a:endParaRPr>
          </a:p>
          <a:p>
            <a:endParaRPr kumimoji="1" lang="en-US" sz="2400" i="1" dirty="0">
              <a:solidFill>
                <a:srgbClr val="000000"/>
              </a:solidFill>
              <a:latin typeface="Calibri"/>
              <a:ea typeface="Calibri"/>
              <a:cs typeface="Calibri"/>
            </a:endParaRPr>
          </a:p>
          <a:p>
            <a:r>
              <a:rPr kumimoji="1" lang="en-US" sz="2400" i="1" dirty="0">
                <a:solidFill>
                  <a:srgbClr val="000000"/>
                </a:solidFill>
                <a:latin typeface="Calibri"/>
                <a:ea typeface="Calibri"/>
                <a:cs typeface="Calibri"/>
              </a:rPr>
              <a:t>Overcome Difficulty</a:t>
            </a:r>
            <a:endParaRPr lang="en-US" sz="2400" i="1" dirty="0">
              <a:solidFill>
                <a:srgbClr val="000000"/>
              </a:solidFill>
              <a:latin typeface="Calibri"/>
              <a:ea typeface="Calibri"/>
              <a:cs typeface="Calibri"/>
            </a:endParaRPr>
          </a:p>
        </p:txBody>
      </p:sp>
      <p:cxnSp>
        <p:nvCxnSpPr>
          <p:cNvPr id="8" name="Straight Arrow Connector 7">
            <a:extLst>
              <a:ext uri="{FF2B5EF4-FFF2-40B4-BE49-F238E27FC236}">
                <a16:creationId xmlns:a16="http://schemas.microsoft.com/office/drawing/2014/main" id="{0611B2CE-8875-53B0-6F3F-1E8F13C0A5F5}"/>
              </a:ext>
            </a:extLst>
          </p:cNvPr>
          <p:cNvCxnSpPr/>
          <p:nvPr/>
        </p:nvCxnSpPr>
        <p:spPr>
          <a:xfrm>
            <a:off x="3556217" y="2455747"/>
            <a:ext cx="1246883" cy="145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520F374-EDC8-C0C8-7B5F-0AF5AB141C49}"/>
              </a:ext>
            </a:extLst>
          </p:cNvPr>
          <p:cNvCxnSpPr>
            <a:cxnSpLocks/>
          </p:cNvCxnSpPr>
          <p:nvPr/>
        </p:nvCxnSpPr>
        <p:spPr>
          <a:xfrm flipV="1">
            <a:off x="3274787" y="3541024"/>
            <a:ext cx="1579710" cy="301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0A9503-70A9-6443-39C5-A51C342E5790}"/>
              </a:ext>
            </a:extLst>
          </p:cNvPr>
          <p:cNvCxnSpPr>
            <a:cxnSpLocks/>
          </p:cNvCxnSpPr>
          <p:nvPr/>
        </p:nvCxnSpPr>
        <p:spPr>
          <a:xfrm flipV="1">
            <a:off x="4168217" y="4630998"/>
            <a:ext cx="791435" cy="1176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22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E633-72FB-D59C-BDD1-2547E7726711}"/>
            </a:ext>
          </a:extLst>
        </p:cNvPr>
        <p:cNvGrpSpPr/>
        <p:nvPr/>
      </p:nvGrpSpPr>
      <p:grpSpPr>
        <a:xfrm>
          <a:off x="0" y="0"/>
          <a:ext cx="0" cy="0"/>
          <a:chOff x="0" y="0"/>
          <a:chExt cx="0" cy="0"/>
        </a:xfrm>
      </p:grpSpPr>
      <p:sp>
        <p:nvSpPr>
          <p:cNvPr id="3" name="Rectangle 23">
            <a:extLst>
              <a:ext uri="{FF2B5EF4-FFF2-40B4-BE49-F238E27FC236}">
                <a16:creationId xmlns:a16="http://schemas.microsoft.com/office/drawing/2014/main" id="{E0DB3146-1530-2D0F-0C78-3BF49A18D401}"/>
              </a:ext>
            </a:extLst>
          </p:cNvPr>
          <p:cNvSpPr>
            <a:spLocks noChangeArrowheads="1"/>
          </p:cNvSpPr>
          <p:nvPr/>
        </p:nvSpPr>
        <p:spPr bwMode="auto">
          <a:xfrm>
            <a:off x="333094" y="951485"/>
            <a:ext cx="11860693" cy="229342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a:solidFill>
                  <a:schemeClr val="tx1"/>
                </a:solidFill>
                <a:latin typeface="Calibri"/>
                <a:ea typeface="Calibri"/>
                <a:cs typeface="Calibri"/>
              </a:rPr>
              <a:t>Space occupied / Total space available --&gt; "Container Fill Ratio" (CFR)</a:t>
            </a:r>
            <a:endParaRPr lang="en-US"/>
          </a:p>
          <a:p>
            <a:pPr marL="0" indent="0"/>
            <a:endParaRPr lang="en-US" altLang="ja-JP">
              <a:solidFill>
                <a:schemeClr val="tx1"/>
              </a:solidFill>
              <a:latin typeface="Calibri"/>
              <a:ea typeface="Calibri"/>
              <a:cs typeface="Calibri"/>
            </a:endParaRPr>
          </a:p>
          <a:p>
            <a:pPr marL="0" indent="0"/>
            <a:endParaRPr lang="en-US" altLang="ja-JP">
              <a:solidFill>
                <a:schemeClr val="tx1"/>
              </a:solidFill>
              <a:latin typeface="Calibri"/>
              <a:ea typeface="Calibri"/>
              <a:cs typeface="Calibri"/>
            </a:endParaRPr>
          </a:p>
          <a:p>
            <a:pPr marL="0" indent="0"/>
            <a:r>
              <a:rPr lang="en-US" altLang="ja-JP">
                <a:solidFill>
                  <a:schemeClr val="tx1"/>
                </a:solidFill>
                <a:latin typeface="Calibri"/>
                <a:ea typeface="Calibri"/>
                <a:cs typeface="Calibri"/>
              </a:rPr>
              <a:t>Business problem: Predict monthly CFR based on package dimensions</a:t>
            </a:r>
            <a:endParaRPr lang="en-US">
              <a:solidFill>
                <a:schemeClr val="tx1"/>
              </a:solidFill>
            </a:endParaRPr>
          </a:p>
          <a:p>
            <a:pPr marL="0" indent="0"/>
            <a:endParaRPr lang="en-US" altLang="ja-JP">
              <a:solidFill>
                <a:srgbClr val="000000"/>
              </a:solidFill>
              <a:latin typeface="Calibri"/>
              <a:ea typeface="Calibri"/>
              <a:cs typeface="Calibri"/>
            </a:endParaRPr>
          </a:p>
          <a:p>
            <a:pPr marL="0" indent="0" eaLnBrk="1" hangingPunct="1"/>
            <a:endParaRPr lang="en-US" altLang="ja-JP">
              <a:solidFill>
                <a:schemeClr val="tx1"/>
              </a:solidFill>
              <a:latin typeface="Calibri"/>
              <a:ea typeface="Calibri"/>
              <a:cs typeface="Calibri"/>
            </a:endParaRPr>
          </a:p>
        </p:txBody>
      </p:sp>
      <p:pic>
        <p:nvPicPr>
          <p:cNvPr id="1026" name="Picture 2" descr="Container ship - Wikipedia">
            <a:extLst>
              <a:ext uri="{FF2B5EF4-FFF2-40B4-BE49-F238E27FC236}">
                <a16:creationId xmlns:a16="http://schemas.microsoft.com/office/drawing/2014/main" id="{50C5C55D-E466-7B47-6CE0-8E6AD286D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81" y="3427169"/>
            <a:ext cx="5930594" cy="30520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276D79-6F58-9AA4-957C-A86524A0D3A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Our Spartan Race at Work</a:t>
            </a:r>
            <a:endParaRPr lang="en-US"/>
          </a:p>
        </p:txBody>
      </p:sp>
      <p:pic>
        <p:nvPicPr>
          <p:cNvPr id="4" name="Picture 3" descr="A long shot of a box&#10;&#10;AI-generated content may be incorrect.">
            <a:extLst>
              <a:ext uri="{FF2B5EF4-FFF2-40B4-BE49-F238E27FC236}">
                <a16:creationId xmlns:a16="http://schemas.microsoft.com/office/drawing/2014/main" id="{5EA1595C-E2C1-7FC8-6451-95BDB94F5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994" y="2993035"/>
            <a:ext cx="5572125" cy="3486150"/>
          </a:xfrm>
          <a:prstGeom prst="rect">
            <a:avLst/>
          </a:prstGeom>
        </p:spPr>
      </p:pic>
    </p:spTree>
    <p:extLst>
      <p:ext uri="{BB962C8B-B14F-4D97-AF65-F5344CB8AC3E}">
        <p14:creationId xmlns:p14="http://schemas.microsoft.com/office/powerpoint/2010/main" val="41975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E95B0-83B5-15F5-2637-9BB8E7EF5921}"/>
            </a:ext>
          </a:extLst>
        </p:cNvPr>
        <p:cNvGrpSpPr/>
        <p:nvPr/>
      </p:nvGrpSpPr>
      <p:grpSpPr>
        <a:xfrm>
          <a:off x="0" y="0"/>
          <a:ext cx="0" cy="0"/>
          <a:chOff x="0" y="0"/>
          <a:chExt cx="0" cy="0"/>
        </a:xfrm>
      </p:grpSpPr>
      <p:pic>
        <p:nvPicPr>
          <p:cNvPr id="12" name="Picture 11" descr="A screen shot of a graph&#10;&#10;AI-generated content may be incorrect.">
            <a:extLst>
              <a:ext uri="{FF2B5EF4-FFF2-40B4-BE49-F238E27FC236}">
                <a16:creationId xmlns:a16="http://schemas.microsoft.com/office/drawing/2014/main" id="{C22AF1BE-1F8D-610D-FC81-266E7E0BD46B}"/>
              </a:ext>
            </a:extLst>
          </p:cNvPr>
          <p:cNvPicPr>
            <a:picLocks noChangeAspect="1"/>
          </p:cNvPicPr>
          <p:nvPr/>
        </p:nvPicPr>
        <p:blipFill>
          <a:blip r:embed="rId3"/>
          <a:srcRect l="-12" t="45893" r="1319"/>
          <a:stretch>
            <a:fillRect/>
          </a:stretch>
        </p:blipFill>
        <p:spPr>
          <a:xfrm>
            <a:off x="870694" y="844489"/>
            <a:ext cx="10439053" cy="4934496"/>
          </a:xfrm>
          <a:prstGeom prst="rect">
            <a:avLst/>
          </a:prstGeom>
        </p:spPr>
      </p:pic>
      <p:sp>
        <p:nvSpPr>
          <p:cNvPr id="4" name="TextBox 3">
            <a:extLst>
              <a:ext uri="{FF2B5EF4-FFF2-40B4-BE49-F238E27FC236}">
                <a16:creationId xmlns:a16="http://schemas.microsoft.com/office/drawing/2014/main" id="{41D6FD64-FB82-3AC8-2A7B-231E4BDD9E0B}"/>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Simple, right?</a:t>
            </a:r>
            <a:endParaRPr lang="en-US"/>
          </a:p>
        </p:txBody>
      </p:sp>
      <p:pic>
        <p:nvPicPr>
          <p:cNvPr id="11" name="Picture 10" descr="A blue line in a black background&#10;&#10;AI-generated content may be incorrect.">
            <a:extLst>
              <a:ext uri="{FF2B5EF4-FFF2-40B4-BE49-F238E27FC236}">
                <a16:creationId xmlns:a16="http://schemas.microsoft.com/office/drawing/2014/main" id="{2534EBE0-9810-047F-27D8-9D6A3D0BA9B4}"/>
              </a:ext>
            </a:extLst>
          </p:cNvPr>
          <p:cNvPicPr>
            <a:picLocks noChangeAspect="1"/>
          </p:cNvPicPr>
          <p:nvPr/>
        </p:nvPicPr>
        <p:blipFill>
          <a:blip r:embed="rId4"/>
          <a:stretch>
            <a:fillRect/>
          </a:stretch>
        </p:blipFill>
        <p:spPr>
          <a:xfrm>
            <a:off x="1665676" y="1521439"/>
            <a:ext cx="9644206" cy="2466108"/>
          </a:xfrm>
          <a:prstGeom prst="rect">
            <a:avLst/>
          </a:prstGeom>
        </p:spPr>
      </p:pic>
      <p:sp>
        <p:nvSpPr>
          <p:cNvPr id="2" name="Rectangle 1">
            <a:extLst>
              <a:ext uri="{FF2B5EF4-FFF2-40B4-BE49-F238E27FC236}">
                <a16:creationId xmlns:a16="http://schemas.microsoft.com/office/drawing/2014/main" id="{A33A7B89-AD06-D5EF-8D60-8AF4CD1694A4}"/>
              </a:ext>
            </a:extLst>
          </p:cNvPr>
          <p:cNvSpPr/>
          <p:nvPr/>
        </p:nvSpPr>
        <p:spPr>
          <a:xfrm>
            <a:off x="4389890" y="846516"/>
            <a:ext cx="1625411" cy="4611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89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B493-E05E-DEEE-59ED-A5C8CB76CBC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28063F-1EB2-7D69-6952-ACC02BBF8DE7}"/>
              </a:ext>
            </a:extLst>
          </p:cNvPr>
          <p:cNvSpPr txBox="1"/>
          <p:nvPr/>
        </p:nvSpPr>
        <p:spPr>
          <a:xfrm>
            <a:off x="580445" y="137364"/>
            <a:ext cx="8410317" cy="523220"/>
          </a:xfrm>
          <a:prstGeom prst="rect">
            <a:avLst/>
          </a:prstGeom>
          <a:noFill/>
        </p:spPr>
        <p:txBody>
          <a:bodyPr wrap="square" lIns="91440" tIns="45720" rIns="91440" bIns="45720" rtlCol="0" anchor="t">
            <a:spAutoFit/>
          </a:bodyPr>
          <a:lstStyle/>
          <a:p>
            <a:r>
              <a:rPr lang="en-US" sz="2800"/>
              <a:t>Analytics Deployment Expansion Curve</a:t>
            </a:r>
          </a:p>
        </p:txBody>
      </p:sp>
      <p:sp>
        <p:nvSpPr>
          <p:cNvPr id="2" name="TextBox 1">
            <a:extLst>
              <a:ext uri="{FF2B5EF4-FFF2-40B4-BE49-F238E27FC236}">
                <a16:creationId xmlns:a16="http://schemas.microsoft.com/office/drawing/2014/main" id="{E1B04E6A-4EBE-8B08-499C-2445CE800337}"/>
              </a:ext>
            </a:extLst>
          </p:cNvPr>
          <p:cNvSpPr txBox="1"/>
          <p:nvPr/>
        </p:nvSpPr>
        <p:spPr>
          <a:xfrm>
            <a:off x="8338713" y="5335951"/>
            <a:ext cx="2193807" cy="1107996"/>
          </a:xfrm>
          <a:prstGeom prst="rect">
            <a:avLst/>
          </a:prstGeom>
          <a:noFill/>
        </p:spPr>
        <p:txBody>
          <a:bodyPr wrap="square" lIns="91440" tIns="45720" rIns="91440" bIns="45720" rtlCol="0" anchor="t">
            <a:spAutoFit/>
          </a:bodyPr>
          <a:lstStyle/>
          <a:p>
            <a:pPr algn="ctr"/>
            <a:r>
              <a:rPr lang="en-US" sz="2200">
                <a:latin typeface="Calibri"/>
                <a:ea typeface="Calibri"/>
                <a:cs typeface="Calibri"/>
              </a:rPr>
              <a:t>Enterprise system deployment</a:t>
            </a:r>
          </a:p>
        </p:txBody>
      </p:sp>
      <p:cxnSp>
        <p:nvCxnSpPr>
          <p:cNvPr id="6" name="Straight Connector 5">
            <a:extLst>
              <a:ext uri="{FF2B5EF4-FFF2-40B4-BE49-F238E27FC236}">
                <a16:creationId xmlns:a16="http://schemas.microsoft.com/office/drawing/2014/main" id="{DA60EE31-BE39-5547-F85A-E7EF5E0D2CB5}"/>
              </a:ext>
            </a:extLst>
          </p:cNvPr>
          <p:cNvCxnSpPr>
            <a:cxnSpLocks/>
          </p:cNvCxnSpPr>
          <p:nvPr/>
        </p:nvCxnSpPr>
        <p:spPr>
          <a:xfrm flipH="1" flipV="1">
            <a:off x="703928" y="5367095"/>
            <a:ext cx="9305954" cy="312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E13F618-C55A-1B77-CB99-099227F092A5}"/>
              </a:ext>
            </a:extLst>
          </p:cNvPr>
          <p:cNvSpPr txBox="1"/>
          <p:nvPr/>
        </p:nvSpPr>
        <p:spPr>
          <a:xfrm>
            <a:off x="6395685" y="894357"/>
            <a:ext cx="3154965" cy="430887"/>
          </a:xfrm>
          <a:prstGeom prst="rect">
            <a:avLst/>
          </a:prstGeom>
          <a:noFill/>
        </p:spPr>
        <p:txBody>
          <a:bodyPr wrap="square" lIns="91440" tIns="45720" rIns="91440" bIns="45720" rtlCol="0" anchor="t">
            <a:spAutoFit/>
          </a:bodyPr>
          <a:lstStyle/>
          <a:p>
            <a:pPr algn="ctr"/>
            <a:r>
              <a:rPr lang="en-US" sz="2200">
                <a:solidFill>
                  <a:srgbClr val="7030A0"/>
                </a:solidFill>
                <a:latin typeface="Calibri"/>
                <a:ea typeface="Calibri"/>
                <a:cs typeface="Calibri"/>
              </a:rPr>
              <a:t>Dedicated Support</a:t>
            </a:r>
          </a:p>
        </p:txBody>
      </p:sp>
      <p:sp>
        <p:nvSpPr>
          <p:cNvPr id="16" name="TextBox 15">
            <a:extLst>
              <a:ext uri="{FF2B5EF4-FFF2-40B4-BE49-F238E27FC236}">
                <a16:creationId xmlns:a16="http://schemas.microsoft.com/office/drawing/2014/main" id="{05F6A0EE-26EA-36F3-6983-22F04DA087EA}"/>
              </a:ext>
            </a:extLst>
          </p:cNvPr>
          <p:cNvSpPr txBox="1"/>
          <p:nvPr/>
        </p:nvSpPr>
        <p:spPr>
          <a:xfrm>
            <a:off x="257673" y="5335951"/>
            <a:ext cx="1239652" cy="769441"/>
          </a:xfrm>
          <a:prstGeom prst="rect">
            <a:avLst/>
          </a:prstGeom>
          <a:noFill/>
        </p:spPr>
        <p:txBody>
          <a:bodyPr wrap="square" lIns="91440" tIns="45720" rIns="91440" bIns="45720" anchor="t">
            <a:spAutoFit/>
          </a:bodyPr>
          <a:lstStyle/>
          <a:p>
            <a:pPr algn="ctr"/>
            <a:r>
              <a:rPr lang="en-US" sz="2200">
                <a:latin typeface="Calibri"/>
                <a:ea typeface="Calibri"/>
                <a:cs typeface="Calibri"/>
              </a:rPr>
              <a:t>Manual /</a:t>
            </a:r>
          </a:p>
          <a:p>
            <a:pPr algn="ctr"/>
            <a:r>
              <a:rPr lang="en-US" sz="2200">
                <a:latin typeface="Calibri"/>
                <a:ea typeface="Calibri"/>
                <a:cs typeface="Calibri"/>
              </a:rPr>
              <a:t>ad hoc</a:t>
            </a:r>
          </a:p>
        </p:txBody>
      </p:sp>
      <p:sp>
        <p:nvSpPr>
          <p:cNvPr id="18" name="TextBox 17">
            <a:extLst>
              <a:ext uri="{FF2B5EF4-FFF2-40B4-BE49-F238E27FC236}">
                <a16:creationId xmlns:a16="http://schemas.microsoft.com/office/drawing/2014/main" id="{FCACC763-10FF-6877-BAF7-4D3D19B61DDC}"/>
              </a:ext>
            </a:extLst>
          </p:cNvPr>
          <p:cNvSpPr txBox="1"/>
          <p:nvPr/>
        </p:nvSpPr>
        <p:spPr>
          <a:xfrm>
            <a:off x="1932517" y="5335951"/>
            <a:ext cx="1611494" cy="769441"/>
          </a:xfrm>
          <a:prstGeom prst="rect">
            <a:avLst/>
          </a:prstGeom>
          <a:noFill/>
        </p:spPr>
        <p:txBody>
          <a:bodyPr wrap="square" lIns="91440" tIns="45720" rIns="91440" bIns="45720" anchor="t">
            <a:spAutoFit/>
          </a:bodyPr>
          <a:lstStyle/>
          <a:p>
            <a:pPr algn="ctr"/>
            <a:r>
              <a:rPr lang="en-US" sz="2200" dirty="0">
                <a:latin typeface="Calibri"/>
                <a:ea typeface="Calibri"/>
                <a:cs typeface="Calibri"/>
              </a:rPr>
              <a:t>Local deployment</a:t>
            </a:r>
          </a:p>
        </p:txBody>
      </p:sp>
      <p:sp>
        <p:nvSpPr>
          <p:cNvPr id="20" name="TextBox 19">
            <a:extLst>
              <a:ext uri="{FF2B5EF4-FFF2-40B4-BE49-F238E27FC236}">
                <a16:creationId xmlns:a16="http://schemas.microsoft.com/office/drawing/2014/main" id="{2B0B40C9-994C-370D-CC70-5C36AC65C6AE}"/>
              </a:ext>
            </a:extLst>
          </p:cNvPr>
          <p:cNvSpPr txBox="1"/>
          <p:nvPr/>
        </p:nvSpPr>
        <p:spPr>
          <a:xfrm>
            <a:off x="3710017" y="5335951"/>
            <a:ext cx="2216219" cy="1107996"/>
          </a:xfrm>
          <a:prstGeom prst="rect">
            <a:avLst/>
          </a:prstGeom>
          <a:noFill/>
        </p:spPr>
        <p:txBody>
          <a:bodyPr wrap="square" lIns="91440" tIns="45720" rIns="91440" bIns="45720" anchor="t">
            <a:spAutoFit/>
          </a:bodyPr>
          <a:lstStyle/>
          <a:p>
            <a:pPr algn="ctr"/>
            <a:r>
              <a:rPr lang="en-US" sz="2200">
                <a:latin typeface="Calibri"/>
                <a:ea typeface="Calibri"/>
                <a:cs typeface="Calibri"/>
              </a:rPr>
              <a:t>Team/Dept server deployment</a:t>
            </a:r>
          </a:p>
        </p:txBody>
      </p:sp>
      <p:sp>
        <p:nvSpPr>
          <p:cNvPr id="23" name="TextBox 22">
            <a:extLst>
              <a:ext uri="{FF2B5EF4-FFF2-40B4-BE49-F238E27FC236}">
                <a16:creationId xmlns:a16="http://schemas.microsoft.com/office/drawing/2014/main" id="{F69305A4-8F0E-298F-7B48-83C4B72170B2}"/>
              </a:ext>
            </a:extLst>
          </p:cNvPr>
          <p:cNvSpPr txBox="1"/>
          <p:nvPr/>
        </p:nvSpPr>
        <p:spPr>
          <a:xfrm>
            <a:off x="6042139" y="5335951"/>
            <a:ext cx="2294660" cy="769441"/>
          </a:xfrm>
          <a:prstGeom prst="rect">
            <a:avLst/>
          </a:prstGeom>
          <a:noFill/>
        </p:spPr>
        <p:txBody>
          <a:bodyPr wrap="square" lIns="91440" tIns="45720" rIns="91440" bIns="45720" rtlCol="0" anchor="t">
            <a:spAutoFit/>
          </a:bodyPr>
          <a:lstStyle/>
          <a:p>
            <a:pPr algn="ctr"/>
            <a:r>
              <a:rPr lang="en-US" sz="2200">
                <a:latin typeface="Calibri"/>
                <a:ea typeface="Calibri"/>
                <a:cs typeface="Calibri"/>
              </a:rPr>
              <a:t>Dept system deployment</a:t>
            </a:r>
          </a:p>
        </p:txBody>
      </p:sp>
      <p:sp>
        <p:nvSpPr>
          <p:cNvPr id="8" name="TextBox 7">
            <a:extLst>
              <a:ext uri="{FF2B5EF4-FFF2-40B4-BE49-F238E27FC236}">
                <a16:creationId xmlns:a16="http://schemas.microsoft.com/office/drawing/2014/main" id="{0D04841B-8983-ADBA-5D94-1EB735F9FFD9}"/>
              </a:ext>
            </a:extLst>
          </p:cNvPr>
          <p:cNvSpPr txBox="1"/>
          <p:nvPr/>
        </p:nvSpPr>
        <p:spPr>
          <a:xfrm>
            <a:off x="122810" y="897989"/>
            <a:ext cx="3154965" cy="430887"/>
          </a:xfrm>
          <a:prstGeom prst="rect">
            <a:avLst/>
          </a:prstGeom>
          <a:noFill/>
        </p:spPr>
        <p:txBody>
          <a:bodyPr wrap="square" lIns="91440" tIns="45720" rIns="91440" bIns="45720" rtlCol="0" anchor="t">
            <a:spAutoFit/>
          </a:bodyPr>
          <a:lstStyle/>
          <a:p>
            <a:pPr algn="ctr"/>
            <a:r>
              <a:rPr lang="en-US" sz="2200">
                <a:solidFill>
                  <a:srgbClr val="FF0000"/>
                </a:solidFill>
                <a:latin typeface="Calibri"/>
                <a:ea typeface="Calibri"/>
                <a:cs typeface="Calibri"/>
              </a:rPr>
              <a:t>Reactivity</a:t>
            </a:r>
          </a:p>
        </p:txBody>
      </p:sp>
      <p:sp>
        <p:nvSpPr>
          <p:cNvPr id="5" name="Freeform: Shape 4">
            <a:extLst>
              <a:ext uri="{FF2B5EF4-FFF2-40B4-BE49-F238E27FC236}">
                <a16:creationId xmlns:a16="http://schemas.microsoft.com/office/drawing/2014/main" id="{5479B190-CE7D-48CC-0E67-A09BCE5E6840}"/>
              </a:ext>
            </a:extLst>
          </p:cNvPr>
          <p:cNvSpPr/>
          <p:nvPr/>
        </p:nvSpPr>
        <p:spPr>
          <a:xfrm>
            <a:off x="717872" y="1221609"/>
            <a:ext cx="8476353" cy="4072118"/>
          </a:xfrm>
          <a:custGeom>
            <a:avLst/>
            <a:gdLst>
              <a:gd name="connsiteX0" fmla="*/ 0 w 7679184"/>
              <a:gd name="connsiteY0" fmla="*/ 2876365 h 2876365"/>
              <a:gd name="connsiteX1" fmla="*/ 5761608 w 7679184"/>
              <a:gd name="connsiteY1" fmla="*/ 1979720 h 2876365"/>
              <a:gd name="connsiteX2" fmla="*/ 7679184 w 7679184"/>
              <a:gd name="connsiteY2" fmla="*/ 0 h 2876365"/>
            </a:gdLst>
            <a:ahLst/>
            <a:cxnLst>
              <a:cxn ang="0">
                <a:pos x="connsiteX0" y="connsiteY0"/>
              </a:cxn>
              <a:cxn ang="0">
                <a:pos x="connsiteX1" y="connsiteY1"/>
              </a:cxn>
              <a:cxn ang="0">
                <a:pos x="connsiteX2" y="connsiteY2"/>
              </a:cxn>
            </a:cxnLst>
            <a:rect l="l" t="t" r="r" b="b"/>
            <a:pathLst>
              <a:path w="7679184" h="2876365">
                <a:moveTo>
                  <a:pt x="0" y="2876365"/>
                </a:moveTo>
                <a:cubicBezTo>
                  <a:pt x="2240872" y="2667739"/>
                  <a:pt x="4481744" y="2459114"/>
                  <a:pt x="5761608" y="1979720"/>
                </a:cubicBezTo>
                <a:cubicBezTo>
                  <a:pt x="7041472" y="1500326"/>
                  <a:pt x="7406936" y="326994"/>
                  <a:pt x="7679184" y="0"/>
                </a:cubicBezTo>
              </a:path>
            </a:pathLst>
          </a:cu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
        <p:nvSpPr>
          <p:cNvPr id="11" name="Freeform: Shape 10">
            <a:extLst>
              <a:ext uri="{FF2B5EF4-FFF2-40B4-BE49-F238E27FC236}">
                <a16:creationId xmlns:a16="http://schemas.microsoft.com/office/drawing/2014/main" id="{1CE55180-C1F2-8413-9784-933DF3E7D57F}"/>
              </a:ext>
            </a:extLst>
          </p:cNvPr>
          <p:cNvSpPr/>
          <p:nvPr/>
        </p:nvSpPr>
        <p:spPr>
          <a:xfrm flipV="1">
            <a:off x="747950" y="1251688"/>
            <a:ext cx="8476353" cy="4072118"/>
          </a:xfrm>
          <a:custGeom>
            <a:avLst/>
            <a:gdLst>
              <a:gd name="connsiteX0" fmla="*/ 0 w 7679184"/>
              <a:gd name="connsiteY0" fmla="*/ 2876365 h 2876365"/>
              <a:gd name="connsiteX1" fmla="*/ 5761608 w 7679184"/>
              <a:gd name="connsiteY1" fmla="*/ 1979720 h 2876365"/>
              <a:gd name="connsiteX2" fmla="*/ 7679184 w 7679184"/>
              <a:gd name="connsiteY2" fmla="*/ 0 h 2876365"/>
            </a:gdLst>
            <a:ahLst/>
            <a:cxnLst>
              <a:cxn ang="0">
                <a:pos x="connsiteX0" y="connsiteY0"/>
              </a:cxn>
              <a:cxn ang="0">
                <a:pos x="connsiteX1" y="connsiteY1"/>
              </a:cxn>
              <a:cxn ang="0">
                <a:pos x="connsiteX2" y="connsiteY2"/>
              </a:cxn>
            </a:cxnLst>
            <a:rect l="l" t="t" r="r" b="b"/>
            <a:pathLst>
              <a:path w="7679184" h="2876365">
                <a:moveTo>
                  <a:pt x="0" y="2876365"/>
                </a:moveTo>
                <a:cubicBezTo>
                  <a:pt x="2240872" y="2667739"/>
                  <a:pt x="4481744" y="2459114"/>
                  <a:pt x="5761608" y="1979720"/>
                </a:cubicBezTo>
                <a:cubicBezTo>
                  <a:pt x="7041472" y="1500326"/>
                  <a:pt x="7406936" y="326994"/>
                  <a:pt x="7679184" y="0"/>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
        <p:nvSpPr>
          <p:cNvPr id="12" name="TextBox 11">
            <a:extLst>
              <a:ext uri="{FF2B5EF4-FFF2-40B4-BE49-F238E27FC236}">
                <a16:creationId xmlns:a16="http://schemas.microsoft.com/office/drawing/2014/main" id="{4B58A7AE-F45A-0498-D306-72A5BB4525BD}"/>
              </a:ext>
            </a:extLst>
          </p:cNvPr>
          <p:cNvSpPr txBox="1"/>
          <p:nvPr/>
        </p:nvSpPr>
        <p:spPr>
          <a:xfrm>
            <a:off x="8747477" y="2459813"/>
            <a:ext cx="3363589" cy="1225868"/>
          </a:xfrm>
          <a:prstGeom prst="roundRect">
            <a:avLst/>
          </a:prstGeom>
          <a:solidFill>
            <a:schemeClr val="bg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latin typeface="Calibri"/>
                <a:ea typeface="Calibri"/>
                <a:cs typeface="Calibri"/>
              </a:rPr>
              <a:t>Retain maximum </a:t>
            </a:r>
            <a:r>
              <a:rPr lang="en-US" sz="2200" b="1" dirty="0">
                <a:latin typeface="Calibri"/>
                <a:ea typeface="Calibri"/>
                <a:cs typeface="Calibri"/>
              </a:rPr>
              <a:t>reactivity </a:t>
            </a:r>
            <a:r>
              <a:rPr lang="en-US" sz="2200" dirty="0">
                <a:latin typeface="Calibri"/>
                <a:ea typeface="Calibri"/>
                <a:cs typeface="Calibri"/>
              </a:rPr>
              <a:t>with sufficient support to ensure </a:t>
            </a:r>
            <a:r>
              <a:rPr lang="en-US" sz="2200" b="1" dirty="0">
                <a:latin typeface="Calibri"/>
                <a:ea typeface="Calibri"/>
                <a:cs typeface="Calibri"/>
              </a:rPr>
              <a:t>stability</a:t>
            </a:r>
          </a:p>
        </p:txBody>
      </p:sp>
      <p:cxnSp>
        <p:nvCxnSpPr>
          <p:cNvPr id="17" name="Straight Arrow Connector 16">
            <a:extLst>
              <a:ext uri="{FF2B5EF4-FFF2-40B4-BE49-F238E27FC236}">
                <a16:creationId xmlns:a16="http://schemas.microsoft.com/office/drawing/2014/main" id="{C5698A35-39E9-2D3B-4B59-E7ED5F2080D6}"/>
              </a:ext>
            </a:extLst>
          </p:cNvPr>
          <p:cNvCxnSpPr/>
          <p:nvPr/>
        </p:nvCxnSpPr>
        <p:spPr>
          <a:xfrm flipH="1">
            <a:off x="2781782" y="1538993"/>
            <a:ext cx="12446" cy="3435914"/>
          </a:xfrm>
          <a:prstGeom prst="straightConnector1">
            <a:avLst/>
          </a:prstGeom>
          <a:ln>
            <a:solidFill>
              <a:srgbClr val="002060"/>
            </a:solidFill>
            <a:prstDash val="dash"/>
          </a:ln>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98F5A20C-EB2C-BBAC-0DBD-F0C18FB193C9}"/>
              </a:ext>
            </a:extLst>
          </p:cNvPr>
          <p:cNvSpPr/>
          <p:nvPr/>
        </p:nvSpPr>
        <p:spPr>
          <a:xfrm>
            <a:off x="2542231" y="2943073"/>
            <a:ext cx="494381" cy="484811"/>
          </a:xfrm>
          <a:prstGeom prst="star5">
            <a:avLst/>
          </a:prstGeom>
          <a:solidFill>
            <a:schemeClr val="bg1">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
        <p:nvSpPr>
          <p:cNvPr id="26" name="Arrow: Right 25">
            <a:extLst>
              <a:ext uri="{FF2B5EF4-FFF2-40B4-BE49-F238E27FC236}">
                <a16:creationId xmlns:a16="http://schemas.microsoft.com/office/drawing/2014/main" id="{F3B7A6E2-6FF3-704B-7153-A406B3D43BF6}"/>
              </a:ext>
            </a:extLst>
          </p:cNvPr>
          <p:cNvSpPr/>
          <p:nvPr/>
        </p:nvSpPr>
        <p:spPr>
          <a:xfrm>
            <a:off x="3301184" y="3110227"/>
            <a:ext cx="931479" cy="238003"/>
          </a:xfrm>
          <a:prstGeom prst="rightArrow">
            <a:avLst/>
          </a:prstGeom>
          <a:solidFill>
            <a:schemeClr val="bg1">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cxnSp>
        <p:nvCxnSpPr>
          <p:cNvPr id="7" name="Straight Arrow Connector 6">
            <a:extLst>
              <a:ext uri="{FF2B5EF4-FFF2-40B4-BE49-F238E27FC236}">
                <a16:creationId xmlns:a16="http://schemas.microsoft.com/office/drawing/2014/main" id="{4856585F-0DE6-88E4-E5AE-C3179DBCD5E4}"/>
              </a:ext>
            </a:extLst>
          </p:cNvPr>
          <p:cNvCxnSpPr/>
          <p:nvPr/>
        </p:nvCxnSpPr>
        <p:spPr>
          <a:xfrm>
            <a:off x="4760157" y="1880579"/>
            <a:ext cx="13830" cy="2805294"/>
          </a:xfrm>
          <a:prstGeom prst="straightConnector1">
            <a:avLst/>
          </a:prstGeom>
          <a:ln>
            <a:solidFill>
              <a:srgbClr val="002060"/>
            </a:solidFill>
            <a:prstDash val="dash"/>
          </a:ln>
        </p:spPr>
        <p:style>
          <a:lnRef idx="2">
            <a:schemeClr val="accent1"/>
          </a:lnRef>
          <a:fillRef idx="0">
            <a:schemeClr val="accent1"/>
          </a:fillRef>
          <a:effectRef idx="1">
            <a:schemeClr val="accent1"/>
          </a:effectRef>
          <a:fontRef idx="minor">
            <a:schemeClr val="tx1"/>
          </a:fontRef>
        </p:style>
      </p:cxnSp>
      <p:sp>
        <p:nvSpPr>
          <p:cNvPr id="24" name="Star: 5 Points 23">
            <a:extLst>
              <a:ext uri="{FF2B5EF4-FFF2-40B4-BE49-F238E27FC236}">
                <a16:creationId xmlns:a16="http://schemas.microsoft.com/office/drawing/2014/main" id="{2D4D1801-C18C-B4E7-469F-4AB749D45F94}"/>
              </a:ext>
            </a:extLst>
          </p:cNvPr>
          <p:cNvSpPr/>
          <p:nvPr/>
        </p:nvSpPr>
        <p:spPr>
          <a:xfrm>
            <a:off x="4516802" y="2946557"/>
            <a:ext cx="494381" cy="484811"/>
          </a:xfrm>
          <a:prstGeom prst="star5">
            <a:avLst/>
          </a:prstGeom>
          <a:solidFill>
            <a:srgbClr val="FFFF00"/>
          </a:solidFill>
          <a:ln w="28575">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Tree>
    <p:extLst>
      <p:ext uri="{BB962C8B-B14F-4D97-AF65-F5344CB8AC3E}">
        <p14:creationId xmlns:p14="http://schemas.microsoft.com/office/powerpoint/2010/main" val="132010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5" grpId="0" animBg="1"/>
      <p:bldP spid="11" grpId="0" animBg="1"/>
      <p:bldP spid="12" grpId="0" animBg="1"/>
      <p:bldP spid="21" grpId="0" animBg="1"/>
      <p:bldP spid="26"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2C32-CAF0-6BAE-E222-1DCDF1B55CF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A36C23-0E57-9960-BD9D-19A12B47EA7C}"/>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Problem 1: Solutions need to be REACTIVE</a:t>
            </a:r>
            <a:endParaRPr lang="en-US"/>
          </a:p>
        </p:txBody>
      </p:sp>
      <p:pic>
        <p:nvPicPr>
          <p:cNvPr id="4" name="Picture 3" descr="A close up of a hammer&#10;&#10;AI-generated content may be incorrect.">
            <a:extLst>
              <a:ext uri="{FF2B5EF4-FFF2-40B4-BE49-F238E27FC236}">
                <a16:creationId xmlns:a16="http://schemas.microsoft.com/office/drawing/2014/main" id="{D30E7209-CE82-7260-3F75-8D58D1808414}"/>
              </a:ext>
            </a:extLst>
          </p:cNvPr>
          <p:cNvPicPr>
            <a:picLocks noChangeAspect="1"/>
          </p:cNvPicPr>
          <p:nvPr/>
        </p:nvPicPr>
        <p:blipFill>
          <a:blip r:embed="rId3"/>
          <a:stretch>
            <a:fillRect/>
          </a:stretch>
        </p:blipFill>
        <p:spPr>
          <a:xfrm>
            <a:off x="9009726" y="853457"/>
            <a:ext cx="2133600" cy="2133600"/>
          </a:xfrm>
          <a:prstGeom prst="rect">
            <a:avLst/>
          </a:prstGeom>
        </p:spPr>
      </p:pic>
      <p:pic>
        <p:nvPicPr>
          <p:cNvPr id="8" name="Picture 7" descr="A red swiss army knife&#10;&#10;AI-generated content may be incorrect.">
            <a:extLst>
              <a:ext uri="{FF2B5EF4-FFF2-40B4-BE49-F238E27FC236}">
                <a16:creationId xmlns:a16="http://schemas.microsoft.com/office/drawing/2014/main" id="{74500A4B-E564-37C2-5A38-486E0F749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6735" y="4234757"/>
            <a:ext cx="2117599" cy="2117599"/>
          </a:xfrm>
          <a:prstGeom prst="rect">
            <a:avLst/>
          </a:prstGeom>
        </p:spPr>
      </p:pic>
      <p:sp>
        <p:nvSpPr>
          <p:cNvPr id="6" name="TextBox 5">
            <a:extLst>
              <a:ext uri="{FF2B5EF4-FFF2-40B4-BE49-F238E27FC236}">
                <a16:creationId xmlns:a16="http://schemas.microsoft.com/office/drawing/2014/main" id="{80B7D32D-37EA-6629-088D-2CFF62F7F2E3}"/>
              </a:ext>
            </a:extLst>
          </p:cNvPr>
          <p:cNvSpPr txBox="1"/>
          <p:nvPr/>
        </p:nvSpPr>
        <p:spPr>
          <a:xfrm>
            <a:off x="9306735" y="211937"/>
            <a:ext cx="25252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Tool we wish we had</a:t>
            </a:r>
            <a:endParaRPr lang="en-US" dirty="0"/>
          </a:p>
        </p:txBody>
      </p:sp>
      <p:sp>
        <p:nvSpPr>
          <p:cNvPr id="9" name="TextBox 8">
            <a:extLst>
              <a:ext uri="{FF2B5EF4-FFF2-40B4-BE49-F238E27FC236}">
                <a16:creationId xmlns:a16="http://schemas.microsoft.com/office/drawing/2014/main" id="{C13CF52C-7632-DEED-F507-2C81881621FF}"/>
              </a:ext>
            </a:extLst>
          </p:cNvPr>
          <p:cNvSpPr txBox="1"/>
          <p:nvPr/>
        </p:nvSpPr>
        <p:spPr>
          <a:xfrm>
            <a:off x="9135156" y="3751936"/>
            <a:ext cx="25252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Tools we actually have</a:t>
            </a:r>
            <a:endParaRPr lang="en-US" dirty="0"/>
          </a:p>
        </p:txBody>
      </p:sp>
      <p:sp>
        <p:nvSpPr>
          <p:cNvPr id="10" name="TextBox 9">
            <a:extLst>
              <a:ext uri="{FF2B5EF4-FFF2-40B4-BE49-F238E27FC236}">
                <a16:creationId xmlns:a16="http://schemas.microsoft.com/office/drawing/2014/main" id="{D84D5F8D-1971-AB86-E852-2A9AC986850C}"/>
              </a:ext>
            </a:extLst>
          </p:cNvPr>
          <p:cNvSpPr txBox="1"/>
          <p:nvPr/>
        </p:nvSpPr>
        <p:spPr>
          <a:xfrm>
            <a:off x="420521" y="5199174"/>
            <a:ext cx="7238066" cy="10959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2" name="Picture 11" descr="A yellow and black bicycle&#10;&#10;AI-generated content may be incorrect.">
            <a:extLst>
              <a:ext uri="{FF2B5EF4-FFF2-40B4-BE49-F238E27FC236}">
                <a16:creationId xmlns:a16="http://schemas.microsoft.com/office/drawing/2014/main" id="{F615558E-30A9-6920-937D-E8867500E153}"/>
              </a:ext>
            </a:extLst>
          </p:cNvPr>
          <p:cNvPicPr>
            <a:picLocks noChangeAspect="1"/>
          </p:cNvPicPr>
          <p:nvPr/>
        </p:nvPicPr>
        <p:blipFill>
          <a:blip r:embed="rId5"/>
          <a:stretch>
            <a:fillRect/>
          </a:stretch>
        </p:blipFill>
        <p:spPr>
          <a:xfrm>
            <a:off x="631454" y="4237755"/>
            <a:ext cx="7041932" cy="1401234"/>
          </a:xfrm>
          <a:prstGeom prst="rect">
            <a:avLst/>
          </a:prstGeom>
        </p:spPr>
      </p:pic>
      <p:pic>
        <p:nvPicPr>
          <p:cNvPr id="13" name="Picture 12" descr="A red car with a sad face&#10;&#10;AI-generated content may be incorrect.">
            <a:extLst>
              <a:ext uri="{FF2B5EF4-FFF2-40B4-BE49-F238E27FC236}">
                <a16:creationId xmlns:a16="http://schemas.microsoft.com/office/drawing/2014/main" id="{66BE9E01-4FA5-13B1-927A-9917D64C198B}"/>
              </a:ext>
            </a:extLst>
          </p:cNvPr>
          <p:cNvPicPr>
            <a:picLocks noChangeAspect="1"/>
          </p:cNvPicPr>
          <p:nvPr/>
        </p:nvPicPr>
        <p:blipFill>
          <a:blip r:embed="rId6"/>
          <a:stretch>
            <a:fillRect/>
          </a:stretch>
        </p:blipFill>
        <p:spPr>
          <a:xfrm>
            <a:off x="629007" y="1869849"/>
            <a:ext cx="7033173" cy="1373260"/>
          </a:xfrm>
          <a:prstGeom prst="rect">
            <a:avLst/>
          </a:prstGeom>
        </p:spPr>
      </p:pic>
      <p:sp>
        <p:nvSpPr>
          <p:cNvPr id="2" name="TextBox 1">
            <a:extLst>
              <a:ext uri="{FF2B5EF4-FFF2-40B4-BE49-F238E27FC236}">
                <a16:creationId xmlns:a16="http://schemas.microsoft.com/office/drawing/2014/main" id="{1BF32F53-DFFC-246E-F586-6687B06FFF1B}"/>
              </a:ext>
            </a:extLst>
          </p:cNvPr>
          <p:cNvSpPr txBox="1"/>
          <p:nvPr/>
        </p:nvSpPr>
        <p:spPr>
          <a:xfrm>
            <a:off x="9863229" y="1498700"/>
            <a:ext cx="1069098" cy="369332"/>
          </a:xfrm>
          <a:prstGeom prst="rect">
            <a:avLst/>
          </a:prstGeom>
          <a:noFill/>
        </p:spPr>
        <p:txBody>
          <a:bodyPr wrap="square" rtlCol="0">
            <a:spAutoFit/>
          </a:bodyPr>
          <a:lstStyle/>
          <a:p>
            <a:r>
              <a:rPr lang="en-US" b="1"/>
              <a:t>ADMIN</a:t>
            </a:r>
          </a:p>
        </p:txBody>
      </p:sp>
    </p:spTree>
    <p:extLst>
      <p:ext uri="{BB962C8B-B14F-4D97-AF65-F5344CB8AC3E}">
        <p14:creationId xmlns:p14="http://schemas.microsoft.com/office/powerpoint/2010/main" val="11910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 grpId="0"/>
    </p:bldLst>
  </p:timing>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3141F9B97DBD419E7005991D87D782" ma:contentTypeVersion="21" ma:contentTypeDescription="Create a new document." ma:contentTypeScope="" ma:versionID="1ef4d5bd404fad27e746b683a6526153">
  <xsd:schema xmlns:xsd="http://www.w3.org/2001/XMLSchema" xmlns:xs="http://www.w3.org/2001/XMLSchema" xmlns:p="http://schemas.microsoft.com/office/2006/metadata/properties" xmlns:ns1="http://schemas.microsoft.com/sharepoint/v3" xmlns:ns2="e689e8e5-ea8c-4d20-b666-0d9128fe5a96" xmlns:ns3="50c2d34f-f553-4235-803c-839569a53bae" targetNamespace="http://schemas.microsoft.com/office/2006/metadata/properties" ma:root="true" ma:fieldsID="e96b44d3a6d46c3ea80f91bb4c05dd37" ns1:_="" ns2:_="" ns3:_="">
    <xsd:import namespace="http://schemas.microsoft.com/sharepoint/v3"/>
    <xsd:import namespace="e689e8e5-ea8c-4d20-b666-0d9128fe5a96"/>
    <xsd:import namespace="50c2d34f-f553-4235-803c-839569a53ba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89e8e5-ea8c-4d20-b666-0d9128fe5a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4e993f94-6c0e-4a87-8957-b0e4ba0de1aa"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Location" ma:index="24" nillable="true" ma:displayName="Location" ma:indexed="true" ma:internalName="MediaServiceLocation" ma:readOnly="true">
      <xsd:simpleType>
        <xsd:restriction base="dms:Text"/>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0c2d34f-f553-4235-803c-839569a53ba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b3eb63e0-c47d-41d2-9b91-1e6547d0c107}" ma:internalName="TaxCatchAll" ma:showField="CatchAllData" ma:web="50c2d34f-f553-4235-803c-839569a53b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50c2d34f-f553-4235-803c-839569a53bae" xsi:nil="true"/>
    <_ip_UnifiedCompliancePolicyProperties xmlns="http://schemas.microsoft.com/sharepoint/v3" xsi:nil="true"/>
    <lcf76f155ced4ddcb4097134ff3c332f xmlns="e689e8e5-ea8c-4d20-b666-0d9128fe5a9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66EB318-6CFD-4387-BC53-117E481A87B7}">
  <ds:schemaRefs>
    <ds:schemaRef ds:uri="http://schemas.microsoft.com/sharepoint/v3/contenttype/forms"/>
  </ds:schemaRefs>
</ds:datastoreItem>
</file>

<file path=customXml/itemProps2.xml><?xml version="1.0" encoding="utf-8"?>
<ds:datastoreItem xmlns:ds="http://schemas.openxmlformats.org/officeDocument/2006/customXml" ds:itemID="{D08BA749-FCC2-4B90-89B1-7790C6762E0E}">
  <ds:schemaRefs>
    <ds:schemaRef ds:uri="50c2d34f-f553-4235-803c-839569a53bae"/>
    <ds:schemaRef ds:uri="e689e8e5-ea8c-4d20-b666-0d9128fe5a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45839E-13D6-4FD7-AC65-9E4C270F028B}">
  <ds:schemaRefs>
    <ds:schemaRef ds:uri="50c2d34f-f553-4235-803c-839569a53bae"/>
    <ds:schemaRef ds:uri="e689e8e5-ea8c-4d20-b666-0d9128fe5a96"/>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TM10001115[[fn=Parcel]]</Template>
  <TotalTime>142</TotalTime>
  <Words>2668</Words>
  <Application>Microsoft Office PowerPoint</Application>
  <PresentationFormat>Widescreen</PresentationFormat>
  <Paragraphs>394</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Arial,Sans-Serif</vt:lpstr>
      <vt:lpstr>Courier New,monospace</vt:lpstr>
      <vt:lpstr>Aptos</vt:lpstr>
      <vt:lpstr>Arial</vt:lpstr>
      <vt:lpstr>Calibri</vt:lpstr>
      <vt:lpstr>Courier New</vt:lpstr>
      <vt:lpstr>Gill Sans MT</vt:lpstr>
      <vt:lpstr>Parcel</vt:lpstr>
      <vt:lpstr>Self-sufficient deployment:  using pairED programming to have fun and sell your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Nissan Americas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Fabick, Kris</dc:creator>
  <cp:keywords/>
  <cp:lastModifiedBy>Fabick, Kris</cp:lastModifiedBy>
  <cp:revision>493</cp:revision>
  <dcterms:created xsi:type="dcterms:W3CDTF">2025-08-04T14:56:33Z</dcterms:created>
  <dcterms:modified xsi:type="dcterms:W3CDTF">2025-08-25T15:56:40Z</dcterms:modified>
  <cp:category>NONE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0x010100823141F9B97DBD419E7005991D87D782</vt:lpwstr>
  </property>
  <property fmtid="{D5CDD505-2E9C-101B-9397-08002B2CF9AE}" pid="3" name="MediaServiceImageTags">
    <vt:lpwstr/>
  </property>
</Properties>
</file>